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57" r:id="rId3"/>
    <p:sldId id="279" r:id="rId4"/>
    <p:sldId id="258" r:id="rId5"/>
    <p:sldId id="261" r:id="rId6"/>
    <p:sldId id="268" r:id="rId7"/>
    <p:sldId id="269" r:id="rId8"/>
    <p:sldId id="262" r:id="rId9"/>
    <p:sldId id="270" r:id="rId10"/>
    <p:sldId id="263" r:id="rId11"/>
    <p:sldId id="266" r:id="rId12"/>
    <p:sldId id="264" r:id="rId13"/>
    <p:sldId id="267" r:id="rId14"/>
    <p:sldId id="265" r:id="rId15"/>
    <p:sldId id="271" r:id="rId16"/>
    <p:sldId id="272" r:id="rId17"/>
    <p:sldId id="273" r:id="rId18"/>
    <p:sldId id="274" r:id="rId19"/>
    <p:sldId id="278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5F"/>
    <a:srgbClr val="DEEF5D"/>
    <a:srgbClr val="5656EE"/>
    <a:srgbClr val="ED515C"/>
    <a:srgbClr val="E853ED"/>
    <a:srgbClr val="FFFFFF"/>
    <a:srgbClr val="58E8EE"/>
    <a:srgbClr val="5AE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8ED30-3416-4692-8747-C3885F3AC275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65D51D-4287-452D-AF00-DEF222E81EEA}">
      <dgm:prSet/>
      <dgm:spPr>
        <a:solidFill>
          <a:srgbClr val="EF755F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Introducción al hardware y software de Arduino</a:t>
          </a:r>
          <a:endParaRPr lang="en-US" dirty="0">
            <a:solidFill>
              <a:schemeClr val="bg1"/>
            </a:solidFill>
          </a:endParaRPr>
        </a:p>
      </dgm:t>
    </dgm:pt>
    <dgm:pt modelId="{1CE01D9F-9867-4455-BA9A-A23CEAA9EE25}" type="parTrans" cxnId="{FE8601ED-0898-43B5-B87D-E0340553C9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BA57A6-06E1-4F18-9F1D-492BFEABB90A}" type="sibTrans" cxnId="{FE8601ED-0898-43B5-B87D-E0340553C9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F37AF7-5B94-42BD-8F07-BFE2A4821FCA}">
      <dgm:prSet/>
      <dgm:spPr>
        <a:solidFill>
          <a:srgbClr val="DEEF5D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Elementos básicos del lenguaje de programación</a:t>
          </a:r>
          <a:endParaRPr lang="en-US" dirty="0">
            <a:solidFill>
              <a:schemeClr val="bg1"/>
            </a:solidFill>
          </a:endParaRPr>
        </a:p>
      </dgm:t>
    </dgm:pt>
    <dgm:pt modelId="{6AAA8E49-BD68-4CCC-B532-DF6A13FB08FF}" type="parTrans" cxnId="{69C88C43-69C2-474C-88D0-9DC4E121373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110630-CF76-458B-85AF-CC68E0AEBD36}" type="sibTrans" cxnId="{69C88C43-69C2-474C-88D0-9DC4E121373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61E72B-E340-489E-86AA-1DBF35C0830C}">
      <dgm:prSet/>
      <dgm:spPr>
        <a:solidFill>
          <a:srgbClr val="5AEE66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Lectura/escritura analógica y digital</a:t>
          </a:r>
          <a:endParaRPr lang="en-US" dirty="0">
            <a:solidFill>
              <a:schemeClr val="bg1"/>
            </a:solidFill>
          </a:endParaRPr>
        </a:p>
      </dgm:t>
    </dgm:pt>
    <dgm:pt modelId="{74A1AB73-4D9F-46D3-8859-726B7C26D2F5}" type="parTrans" cxnId="{B9957FCC-6987-457A-A959-25C5E8856C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97D393-B205-4826-B0FB-C878D4D45F90}" type="sibTrans" cxnId="{B9957FCC-6987-457A-A959-25C5E8856C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2D7DBDF-378C-42DA-BC78-129AB67E92D9}">
      <dgm:prSet/>
      <dgm:spPr>
        <a:solidFill>
          <a:srgbClr val="58E8EE"/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Comunicación serial con el PC</a:t>
          </a:r>
          <a:endParaRPr lang="en-US" dirty="0">
            <a:solidFill>
              <a:schemeClr val="bg1"/>
            </a:solidFill>
          </a:endParaRPr>
        </a:p>
      </dgm:t>
    </dgm:pt>
    <dgm:pt modelId="{6B4D71BB-764B-46D1-8349-2B28301E49B5}" type="parTrans" cxnId="{548D777D-9721-4BB5-A86B-7A8D0CAF27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A82E08-183B-410E-B4B2-F1CBE3EF19C7}" type="sibTrans" cxnId="{548D777D-9721-4BB5-A86B-7A8D0CAF27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549042-003A-4409-A305-D581BE12273D}">
      <dgm:prSet/>
      <dgm:spPr>
        <a:solidFill>
          <a:srgbClr val="5656EE"/>
        </a:soli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Controladores de motor</a:t>
          </a:r>
          <a:endParaRPr lang="en-US">
            <a:solidFill>
              <a:schemeClr val="bg1"/>
            </a:solidFill>
          </a:endParaRPr>
        </a:p>
      </dgm:t>
    </dgm:pt>
    <dgm:pt modelId="{1BFED678-21A2-4218-9257-E5C7589611F4}" type="parTrans" cxnId="{8D06ADFA-B750-40EB-A15F-6254E84710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CB2073-5920-4A87-9046-AC5C4858D9A5}" type="sibTrans" cxnId="{8D06ADFA-B750-40EB-A15F-6254E84710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B928D2-5D52-487E-8C12-C453FFCA4ED4}">
      <dgm:prSet/>
      <dgm:spPr>
        <a:solidFill>
          <a:srgbClr val="E853ED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Control de motores DC y servo</a:t>
          </a:r>
          <a:endParaRPr lang="en-US" dirty="0">
            <a:solidFill>
              <a:schemeClr val="bg1"/>
            </a:solidFill>
          </a:endParaRPr>
        </a:p>
      </dgm:t>
    </dgm:pt>
    <dgm:pt modelId="{0448CE9E-6A66-461D-8392-B0C29616BD9D}" type="parTrans" cxnId="{461BD290-F6F7-4855-9019-69A2785A12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D2DF81-8F7F-4350-93EE-A0F97D8B3135}" type="sibTrans" cxnId="{461BD290-F6F7-4855-9019-69A2785A12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70A1C3-0E8D-40FA-AC10-69FEE8DE3798}">
      <dgm:prSet/>
      <dgm:spPr>
        <a:solidFill>
          <a:srgbClr val="ED515C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Sensores seguidores de línea</a:t>
          </a:r>
          <a:endParaRPr lang="en-US" dirty="0">
            <a:solidFill>
              <a:schemeClr val="bg1"/>
            </a:solidFill>
          </a:endParaRPr>
        </a:p>
      </dgm:t>
    </dgm:pt>
    <dgm:pt modelId="{516C18B7-4F95-44A9-BAB1-E72311589420}" type="parTrans" cxnId="{81CA56BC-2C64-44FD-89DA-98FE9BED41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1002D6-8845-4859-AE7F-E3CFBEFECC84}" type="sibTrans" cxnId="{81CA56BC-2C64-44FD-89DA-98FE9BED41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4DFB99-62F9-4CC6-B1E3-96B4DADBE84F}" type="pres">
      <dgm:prSet presAssocID="{4238ED30-3416-4692-8747-C3885F3AC275}" presName="diagram" presStyleCnt="0">
        <dgm:presLayoutVars>
          <dgm:dir/>
          <dgm:resizeHandles val="exact"/>
        </dgm:presLayoutVars>
      </dgm:prSet>
      <dgm:spPr/>
    </dgm:pt>
    <dgm:pt modelId="{29D23A61-AB42-4F8F-9B0F-737C420DBBB3}" type="pres">
      <dgm:prSet presAssocID="{9D65D51D-4287-452D-AF00-DEF222E81EEA}" presName="node" presStyleLbl="node1" presStyleIdx="0" presStyleCnt="7">
        <dgm:presLayoutVars>
          <dgm:bulletEnabled val="1"/>
        </dgm:presLayoutVars>
      </dgm:prSet>
      <dgm:spPr/>
    </dgm:pt>
    <dgm:pt modelId="{05DA0033-87DF-47B6-9F6A-FC9AA085C747}" type="pres">
      <dgm:prSet presAssocID="{FEBA57A6-06E1-4F18-9F1D-492BFEABB90A}" presName="sibTrans" presStyleCnt="0"/>
      <dgm:spPr/>
    </dgm:pt>
    <dgm:pt modelId="{34621504-43E8-4DD7-8E7D-41ED52F1FE8F}" type="pres">
      <dgm:prSet presAssocID="{3BF37AF7-5B94-42BD-8F07-BFE2A4821FCA}" presName="node" presStyleLbl="node1" presStyleIdx="1" presStyleCnt="7">
        <dgm:presLayoutVars>
          <dgm:bulletEnabled val="1"/>
        </dgm:presLayoutVars>
      </dgm:prSet>
      <dgm:spPr/>
    </dgm:pt>
    <dgm:pt modelId="{12F7D1FA-0466-4691-A445-17EC7EE44FEC}" type="pres">
      <dgm:prSet presAssocID="{C6110630-CF76-458B-85AF-CC68E0AEBD36}" presName="sibTrans" presStyleCnt="0"/>
      <dgm:spPr/>
    </dgm:pt>
    <dgm:pt modelId="{6AAFA9CD-3F33-487F-A125-B2088F14EF90}" type="pres">
      <dgm:prSet presAssocID="{EA61E72B-E340-489E-86AA-1DBF35C0830C}" presName="node" presStyleLbl="node1" presStyleIdx="2" presStyleCnt="7">
        <dgm:presLayoutVars>
          <dgm:bulletEnabled val="1"/>
        </dgm:presLayoutVars>
      </dgm:prSet>
      <dgm:spPr/>
    </dgm:pt>
    <dgm:pt modelId="{DC82ED02-2A4B-49A4-914B-A168564A9673}" type="pres">
      <dgm:prSet presAssocID="{9D97D393-B205-4826-B0FB-C878D4D45F90}" presName="sibTrans" presStyleCnt="0"/>
      <dgm:spPr/>
    </dgm:pt>
    <dgm:pt modelId="{56AB9C11-C66D-4D9C-9653-499F301A824B}" type="pres">
      <dgm:prSet presAssocID="{F2D7DBDF-378C-42DA-BC78-129AB67E92D9}" presName="node" presStyleLbl="node1" presStyleIdx="3" presStyleCnt="7">
        <dgm:presLayoutVars>
          <dgm:bulletEnabled val="1"/>
        </dgm:presLayoutVars>
      </dgm:prSet>
      <dgm:spPr/>
    </dgm:pt>
    <dgm:pt modelId="{D2B9EBB5-5914-464C-AA5C-67CBD2FAB05A}" type="pres">
      <dgm:prSet presAssocID="{E8A82E08-183B-410E-B4B2-F1CBE3EF19C7}" presName="sibTrans" presStyleCnt="0"/>
      <dgm:spPr/>
    </dgm:pt>
    <dgm:pt modelId="{A4E76649-AA31-4E36-9106-E9868682D4F5}" type="pres">
      <dgm:prSet presAssocID="{80549042-003A-4409-A305-D581BE12273D}" presName="node" presStyleLbl="node1" presStyleIdx="4" presStyleCnt="7">
        <dgm:presLayoutVars>
          <dgm:bulletEnabled val="1"/>
        </dgm:presLayoutVars>
      </dgm:prSet>
      <dgm:spPr/>
    </dgm:pt>
    <dgm:pt modelId="{6A92A55F-8C7B-48A7-86C3-4B1C8200B965}" type="pres">
      <dgm:prSet presAssocID="{ECCB2073-5920-4A87-9046-AC5C4858D9A5}" presName="sibTrans" presStyleCnt="0"/>
      <dgm:spPr/>
    </dgm:pt>
    <dgm:pt modelId="{A8E08BE4-8768-405B-B69D-2758248EA556}" type="pres">
      <dgm:prSet presAssocID="{EBB928D2-5D52-487E-8C12-C453FFCA4ED4}" presName="node" presStyleLbl="node1" presStyleIdx="5" presStyleCnt="7">
        <dgm:presLayoutVars>
          <dgm:bulletEnabled val="1"/>
        </dgm:presLayoutVars>
      </dgm:prSet>
      <dgm:spPr/>
    </dgm:pt>
    <dgm:pt modelId="{4EA635DD-24C1-4AAC-B3AE-7A1BEDCDCB57}" type="pres">
      <dgm:prSet presAssocID="{3CD2DF81-8F7F-4350-93EE-A0F97D8B3135}" presName="sibTrans" presStyleCnt="0"/>
      <dgm:spPr/>
    </dgm:pt>
    <dgm:pt modelId="{A47E330E-FF1C-44F1-B455-B4AC8792228D}" type="pres">
      <dgm:prSet presAssocID="{1170A1C3-0E8D-40FA-AC10-69FEE8DE3798}" presName="node" presStyleLbl="node1" presStyleIdx="6" presStyleCnt="7">
        <dgm:presLayoutVars>
          <dgm:bulletEnabled val="1"/>
        </dgm:presLayoutVars>
      </dgm:prSet>
      <dgm:spPr/>
    </dgm:pt>
  </dgm:ptLst>
  <dgm:cxnLst>
    <dgm:cxn modelId="{54A5891C-2278-4093-A0B3-34F599FEA81A}" type="presOf" srcId="{EA61E72B-E340-489E-86AA-1DBF35C0830C}" destId="{6AAFA9CD-3F33-487F-A125-B2088F14EF90}" srcOrd="0" destOrd="0" presId="urn:microsoft.com/office/officeart/2005/8/layout/default"/>
    <dgm:cxn modelId="{3278E620-3D6C-4163-890C-C90709004897}" type="presOf" srcId="{9D65D51D-4287-452D-AF00-DEF222E81EEA}" destId="{29D23A61-AB42-4F8F-9B0F-737C420DBBB3}" srcOrd="0" destOrd="0" presId="urn:microsoft.com/office/officeart/2005/8/layout/default"/>
    <dgm:cxn modelId="{69C88C43-69C2-474C-88D0-9DC4E1213730}" srcId="{4238ED30-3416-4692-8747-C3885F3AC275}" destId="{3BF37AF7-5B94-42BD-8F07-BFE2A4821FCA}" srcOrd="1" destOrd="0" parTransId="{6AAA8E49-BD68-4CCC-B532-DF6A13FB08FF}" sibTransId="{C6110630-CF76-458B-85AF-CC68E0AEBD36}"/>
    <dgm:cxn modelId="{E33A5B6A-336B-4E2B-9C5D-21D42F665B09}" type="presOf" srcId="{80549042-003A-4409-A305-D581BE12273D}" destId="{A4E76649-AA31-4E36-9106-E9868682D4F5}" srcOrd="0" destOrd="0" presId="urn:microsoft.com/office/officeart/2005/8/layout/default"/>
    <dgm:cxn modelId="{548D777D-9721-4BB5-A86B-7A8D0CAF2729}" srcId="{4238ED30-3416-4692-8747-C3885F3AC275}" destId="{F2D7DBDF-378C-42DA-BC78-129AB67E92D9}" srcOrd="3" destOrd="0" parTransId="{6B4D71BB-764B-46D1-8349-2B28301E49B5}" sibTransId="{E8A82E08-183B-410E-B4B2-F1CBE3EF19C7}"/>
    <dgm:cxn modelId="{461BD290-F6F7-4855-9019-69A2785A12A4}" srcId="{4238ED30-3416-4692-8747-C3885F3AC275}" destId="{EBB928D2-5D52-487E-8C12-C453FFCA4ED4}" srcOrd="5" destOrd="0" parTransId="{0448CE9E-6A66-461D-8392-B0C29616BD9D}" sibTransId="{3CD2DF81-8F7F-4350-93EE-A0F97D8B3135}"/>
    <dgm:cxn modelId="{81457D94-117D-45D6-BCAB-9081CDE22B2C}" type="presOf" srcId="{3BF37AF7-5B94-42BD-8F07-BFE2A4821FCA}" destId="{34621504-43E8-4DD7-8E7D-41ED52F1FE8F}" srcOrd="0" destOrd="0" presId="urn:microsoft.com/office/officeart/2005/8/layout/default"/>
    <dgm:cxn modelId="{476608A2-6C5E-4E72-A3C9-A1809E024E6A}" type="presOf" srcId="{EBB928D2-5D52-487E-8C12-C453FFCA4ED4}" destId="{A8E08BE4-8768-405B-B69D-2758248EA556}" srcOrd="0" destOrd="0" presId="urn:microsoft.com/office/officeart/2005/8/layout/default"/>
    <dgm:cxn modelId="{2BEFE9AC-71DF-4377-AC0A-E80753879706}" type="presOf" srcId="{1170A1C3-0E8D-40FA-AC10-69FEE8DE3798}" destId="{A47E330E-FF1C-44F1-B455-B4AC8792228D}" srcOrd="0" destOrd="0" presId="urn:microsoft.com/office/officeart/2005/8/layout/default"/>
    <dgm:cxn modelId="{81CA56BC-2C64-44FD-89DA-98FE9BED4141}" srcId="{4238ED30-3416-4692-8747-C3885F3AC275}" destId="{1170A1C3-0E8D-40FA-AC10-69FEE8DE3798}" srcOrd="6" destOrd="0" parTransId="{516C18B7-4F95-44A9-BAB1-E72311589420}" sibTransId="{3B1002D6-8845-4859-AE7F-E3CFBEFECC84}"/>
    <dgm:cxn modelId="{B9957FCC-6987-457A-A959-25C5E8856C5B}" srcId="{4238ED30-3416-4692-8747-C3885F3AC275}" destId="{EA61E72B-E340-489E-86AA-1DBF35C0830C}" srcOrd="2" destOrd="0" parTransId="{74A1AB73-4D9F-46D3-8859-726B7C26D2F5}" sibTransId="{9D97D393-B205-4826-B0FB-C878D4D45F90}"/>
    <dgm:cxn modelId="{BA643DD5-8604-4F1F-9AD7-779453DF8B0B}" type="presOf" srcId="{4238ED30-3416-4692-8747-C3885F3AC275}" destId="{F74DFB99-62F9-4CC6-B1E3-96B4DADBE84F}" srcOrd="0" destOrd="0" presId="urn:microsoft.com/office/officeart/2005/8/layout/default"/>
    <dgm:cxn modelId="{FE8601ED-0898-43B5-B87D-E0340553C9E7}" srcId="{4238ED30-3416-4692-8747-C3885F3AC275}" destId="{9D65D51D-4287-452D-AF00-DEF222E81EEA}" srcOrd="0" destOrd="0" parTransId="{1CE01D9F-9867-4455-BA9A-A23CEAA9EE25}" sibTransId="{FEBA57A6-06E1-4F18-9F1D-492BFEABB90A}"/>
    <dgm:cxn modelId="{13ABD7F7-A8FE-4509-A461-2B3742CEF3D7}" type="presOf" srcId="{F2D7DBDF-378C-42DA-BC78-129AB67E92D9}" destId="{56AB9C11-C66D-4D9C-9653-499F301A824B}" srcOrd="0" destOrd="0" presId="urn:microsoft.com/office/officeart/2005/8/layout/default"/>
    <dgm:cxn modelId="{8D06ADFA-B750-40EB-A15F-6254E84710CF}" srcId="{4238ED30-3416-4692-8747-C3885F3AC275}" destId="{80549042-003A-4409-A305-D581BE12273D}" srcOrd="4" destOrd="0" parTransId="{1BFED678-21A2-4218-9257-E5C7589611F4}" sibTransId="{ECCB2073-5920-4A87-9046-AC5C4858D9A5}"/>
    <dgm:cxn modelId="{24A5CAC8-8529-4E0F-8A80-D022FDC0A4CC}" type="presParOf" srcId="{F74DFB99-62F9-4CC6-B1E3-96B4DADBE84F}" destId="{29D23A61-AB42-4F8F-9B0F-737C420DBBB3}" srcOrd="0" destOrd="0" presId="urn:microsoft.com/office/officeart/2005/8/layout/default"/>
    <dgm:cxn modelId="{675D1847-9226-4C9C-9E0A-2A64D165EFFB}" type="presParOf" srcId="{F74DFB99-62F9-4CC6-B1E3-96B4DADBE84F}" destId="{05DA0033-87DF-47B6-9F6A-FC9AA085C747}" srcOrd="1" destOrd="0" presId="urn:microsoft.com/office/officeart/2005/8/layout/default"/>
    <dgm:cxn modelId="{4C4A0976-3410-44FC-836F-FD3F73AE8AE9}" type="presParOf" srcId="{F74DFB99-62F9-4CC6-B1E3-96B4DADBE84F}" destId="{34621504-43E8-4DD7-8E7D-41ED52F1FE8F}" srcOrd="2" destOrd="0" presId="urn:microsoft.com/office/officeart/2005/8/layout/default"/>
    <dgm:cxn modelId="{0AD6E418-6BED-46AB-8408-809168738D23}" type="presParOf" srcId="{F74DFB99-62F9-4CC6-B1E3-96B4DADBE84F}" destId="{12F7D1FA-0466-4691-A445-17EC7EE44FEC}" srcOrd="3" destOrd="0" presId="urn:microsoft.com/office/officeart/2005/8/layout/default"/>
    <dgm:cxn modelId="{99B9D810-8FD6-433D-A1FC-C6B812A6E7A7}" type="presParOf" srcId="{F74DFB99-62F9-4CC6-B1E3-96B4DADBE84F}" destId="{6AAFA9CD-3F33-487F-A125-B2088F14EF90}" srcOrd="4" destOrd="0" presId="urn:microsoft.com/office/officeart/2005/8/layout/default"/>
    <dgm:cxn modelId="{199E89A2-5D0A-4A7B-87F0-0EC30B3112C4}" type="presParOf" srcId="{F74DFB99-62F9-4CC6-B1E3-96B4DADBE84F}" destId="{DC82ED02-2A4B-49A4-914B-A168564A9673}" srcOrd="5" destOrd="0" presId="urn:microsoft.com/office/officeart/2005/8/layout/default"/>
    <dgm:cxn modelId="{B8741075-BF6F-4FBD-AD20-FB9542A175DF}" type="presParOf" srcId="{F74DFB99-62F9-4CC6-B1E3-96B4DADBE84F}" destId="{56AB9C11-C66D-4D9C-9653-499F301A824B}" srcOrd="6" destOrd="0" presId="urn:microsoft.com/office/officeart/2005/8/layout/default"/>
    <dgm:cxn modelId="{99F0FA28-E6AC-4544-B934-0D25C3AA40FD}" type="presParOf" srcId="{F74DFB99-62F9-4CC6-B1E3-96B4DADBE84F}" destId="{D2B9EBB5-5914-464C-AA5C-67CBD2FAB05A}" srcOrd="7" destOrd="0" presId="urn:microsoft.com/office/officeart/2005/8/layout/default"/>
    <dgm:cxn modelId="{7060B3E4-961F-4626-A26F-090C75D4EE42}" type="presParOf" srcId="{F74DFB99-62F9-4CC6-B1E3-96B4DADBE84F}" destId="{A4E76649-AA31-4E36-9106-E9868682D4F5}" srcOrd="8" destOrd="0" presId="urn:microsoft.com/office/officeart/2005/8/layout/default"/>
    <dgm:cxn modelId="{AE092747-6F30-4B9F-9049-013E0F33250E}" type="presParOf" srcId="{F74DFB99-62F9-4CC6-B1E3-96B4DADBE84F}" destId="{6A92A55F-8C7B-48A7-86C3-4B1C8200B965}" srcOrd="9" destOrd="0" presId="urn:microsoft.com/office/officeart/2005/8/layout/default"/>
    <dgm:cxn modelId="{8090D506-C9D8-4EA1-A159-E31128E77BD2}" type="presParOf" srcId="{F74DFB99-62F9-4CC6-B1E3-96B4DADBE84F}" destId="{A8E08BE4-8768-405B-B69D-2758248EA556}" srcOrd="10" destOrd="0" presId="urn:microsoft.com/office/officeart/2005/8/layout/default"/>
    <dgm:cxn modelId="{56426560-C92C-4761-B8D6-F8A2D9180444}" type="presParOf" srcId="{F74DFB99-62F9-4CC6-B1E3-96B4DADBE84F}" destId="{4EA635DD-24C1-4AAC-B3AE-7A1BEDCDCB57}" srcOrd="11" destOrd="0" presId="urn:microsoft.com/office/officeart/2005/8/layout/default"/>
    <dgm:cxn modelId="{497BF3B5-A855-44C3-BA93-7D3ECD143B8A}" type="presParOf" srcId="{F74DFB99-62F9-4CC6-B1E3-96B4DADBE84F}" destId="{A47E330E-FF1C-44F1-B455-B4AC8792228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3A61-AB42-4F8F-9B0F-737C420DBBB3}">
      <dsp:nvSpPr>
        <dsp:cNvPr id="0" name=""/>
        <dsp:cNvSpPr/>
      </dsp:nvSpPr>
      <dsp:spPr>
        <a:xfrm>
          <a:off x="2964" y="36907"/>
          <a:ext cx="2351960" cy="1411176"/>
        </a:xfrm>
        <a:prstGeom prst="rect">
          <a:avLst/>
        </a:prstGeom>
        <a:solidFill>
          <a:srgbClr val="EF755F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Introducción al hardware y software de Arduino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964" y="36907"/>
        <a:ext cx="2351960" cy="1411176"/>
      </dsp:txXfrm>
    </dsp:sp>
    <dsp:sp modelId="{34621504-43E8-4DD7-8E7D-41ED52F1FE8F}">
      <dsp:nvSpPr>
        <dsp:cNvPr id="0" name=""/>
        <dsp:cNvSpPr/>
      </dsp:nvSpPr>
      <dsp:spPr>
        <a:xfrm>
          <a:off x="2590121" y="36907"/>
          <a:ext cx="2351960" cy="1411176"/>
        </a:xfrm>
        <a:prstGeom prst="rect">
          <a:avLst/>
        </a:prstGeom>
        <a:solidFill>
          <a:srgbClr val="DEEF5D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Elementos básicos del lenguaje de programación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590121" y="36907"/>
        <a:ext cx="2351960" cy="1411176"/>
      </dsp:txXfrm>
    </dsp:sp>
    <dsp:sp modelId="{6AAFA9CD-3F33-487F-A125-B2088F14EF90}">
      <dsp:nvSpPr>
        <dsp:cNvPr id="0" name=""/>
        <dsp:cNvSpPr/>
      </dsp:nvSpPr>
      <dsp:spPr>
        <a:xfrm>
          <a:off x="5177278" y="36907"/>
          <a:ext cx="2351960" cy="1411176"/>
        </a:xfrm>
        <a:prstGeom prst="rect">
          <a:avLst/>
        </a:prstGeom>
        <a:solidFill>
          <a:srgbClr val="5AEE66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Lectura/escritura analógica y digital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177278" y="36907"/>
        <a:ext cx="2351960" cy="1411176"/>
      </dsp:txXfrm>
    </dsp:sp>
    <dsp:sp modelId="{56AB9C11-C66D-4D9C-9653-499F301A824B}">
      <dsp:nvSpPr>
        <dsp:cNvPr id="0" name=""/>
        <dsp:cNvSpPr/>
      </dsp:nvSpPr>
      <dsp:spPr>
        <a:xfrm>
          <a:off x="7764434" y="36907"/>
          <a:ext cx="2351960" cy="1411176"/>
        </a:xfrm>
        <a:prstGeom prst="rect">
          <a:avLst/>
        </a:prstGeom>
        <a:solidFill>
          <a:srgbClr val="58E8EE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bg1"/>
              </a:solidFill>
            </a:rPr>
            <a:t>Comunicación serial con el PC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764434" y="36907"/>
        <a:ext cx="2351960" cy="1411176"/>
      </dsp:txXfrm>
    </dsp:sp>
    <dsp:sp modelId="{A4E76649-AA31-4E36-9106-E9868682D4F5}">
      <dsp:nvSpPr>
        <dsp:cNvPr id="0" name=""/>
        <dsp:cNvSpPr/>
      </dsp:nvSpPr>
      <dsp:spPr>
        <a:xfrm>
          <a:off x="1296543" y="1683280"/>
          <a:ext cx="2351960" cy="1411176"/>
        </a:xfrm>
        <a:prstGeom prst="rect">
          <a:avLst/>
        </a:prstGeom>
        <a:solidFill>
          <a:srgbClr val="5656EE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bg1"/>
              </a:solidFill>
            </a:rPr>
            <a:t>Controladores de motor</a:t>
          </a:r>
          <a:endParaRPr lang="en-US" sz="2000" kern="1200">
            <a:solidFill>
              <a:schemeClr val="bg1"/>
            </a:solidFill>
          </a:endParaRPr>
        </a:p>
      </dsp:txBody>
      <dsp:txXfrm>
        <a:off x="1296543" y="1683280"/>
        <a:ext cx="2351960" cy="1411176"/>
      </dsp:txXfrm>
    </dsp:sp>
    <dsp:sp modelId="{A8E08BE4-8768-405B-B69D-2758248EA556}">
      <dsp:nvSpPr>
        <dsp:cNvPr id="0" name=""/>
        <dsp:cNvSpPr/>
      </dsp:nvSpPr>
      <dsp:spPr>
        <a:xfrm>
          <a:off x="3883699" y="1683280"/>
          <a:ext cx="2351960" cy="1411176"/>
        </a:xfrm>
        <a:prstGeom prst="rect">
          <a:avLst/>
        </a:prstGeom>
        <a:solidFill>
          <a:srgbClr val="E853ED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Control de motores DC y servo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83699" y="1683280"/>
        <a:ext cx="2351960" cy="1411176"/>
      </dsp:txXfrm>
    </dsp:sp>
    <dsp:sp modelId="{A47E330E-FF1C-44F1-B455-B4AC8792228D}">
      <dsp:nvSpPr>
        <dsp:cNvPr id="0" name=""/>
        <dsp:cNvSpPr/>
      </dsp:nvSpPr>
      <dsp:spPr>
        <a:xfrm>
          <a:off x="6470856" y="1683280"/>
          <a:ext cx="2351960" cy="1411176"/>
        </a:xfrm>
        <a:prstGeom prst="rect">
          <a:avLst/>
        </a:prstGeom>
        <a:solidFill>
          <a:srgbClr val="ED515C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Sensores seguidores de línea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470856" y="1683280"/>
        <a:ext cx="2351960" cy="141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5C70-6E0F-4524-A84F-4AD3637CC53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B30A-3590-4F83-A905-E30EF48CA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65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7D2-FE8D-4E4E-8AE9-0422F5E42234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F62E-BD7D-4C54-A8D0-D1B7ACDA78E8}" type="datetime1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6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F630-FD7C-4069-92EE-FAAB1E7C454A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05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320-24EB-49A5-AF86-60619F7DDEFA}" type="datetime1">
              <a:rPr lang="es-ES" smtClean="0"/>
              <a:t>29/11/2018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95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F5E9-747A-4CEE-8BE9-8F5EF66571B5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67AA-ACEE-492A-B9E6-F3746F480B2D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0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FC0-2F3D-4564-A274-3ED70A414C2E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8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C85A-98C6-498F-9BD4-A54475E99679}" type="datetime1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0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EC69-02D6-4715-8FB1-D3816DF82BF8}" type="datetime1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B113-C20B-4AB6-98E2-643FC1E423CD}" type="datetime1">
              <a:rPr lang="es-ES" smtClean="0"/>
              <a:t>29/11/2018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69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E180-1C75-43B8-A66B-3CCA9C52171D}" type="datetime1">
              <a:rPr lang="es-ES" smtClean="0"/>
              <a:t>29/11/2018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49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41C-885E-4B53-8CC0-60B6DA02460A}" type="datetime1">
              <a:rPr lang="es-ES" smtClean="0"/>
              <a:t>29/11/2018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73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DD4A-CD5B-4FB6-9187-099CD75FCE14}" type="datetime1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7EC8D6-A9C0-4F53-AEA6-20B760A4F074}" type="datetime1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0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C5A8B8B-3ABC-4FDE-B542-112F136328BC}" type="datetime1">
              <a:rPr lang="es-ES" smtClean="0"/>
              <a:t>29/11/2018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42FED06-4C5A-440F-BD40-AE8F242B1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90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tHCFToYPY" TargetMode="Externa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dn.sparkfun.com/assets/f/4/9/2/2/Arduino_Cheat_Sheet-11-12-1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99DB2C-366A-4A3B-B9D2-45772211A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4873F1A-1FB6-4F1A-B015-57DC8C6C9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038" y="5486400"/>
            <a:ext cx="9285962" cy="5715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dirty="0"/>
              <a:t>Sesión 1: Arduino básico para Robótica Educativa</a:t>
            </a:r>
          </a:p>
        </p:txBody>
      </p:sp>
      <p:pic>
        <p:nvPicPr>
          <p:cNvPr id="9" name="Imagen 8" descr="Imagen que contiene persona, hombre, edificio, exterior&#10;&#10;Descripción generada automáticamente">
            <a:extLst>
              <a:ext uri="{FF2B5EF4-FFF2-40B4-BE49-F238E27FC236}">
                <a16:creationId xmlns:a16="http://schemas.microsoft.com/office/drawing/2014/main" id="{E6E42CF3-0B52-4916-A4B4-EFB5A460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99" y="114300"/>
            <a:ext cx="2026534" cy="2026534"/>
          </a:xfrm>
          <a:prstGeom prst="rect">
            <a:avLst/>
          </a:prstGeom>
        </p:spPr>
      </p:pic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BD99AABE-EED7-47D8-B3CD-4F32B5E2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69" y="6172200"/>
            <a:ext cx="162232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376802-8884-4A15-B877-1CC8483061AD}"/>
              </a:ext>
            </a:extLst>
          </p:cNvPr>
          <p:cNvSpPr txBox="1"/>
          <p:nvPr/>
        </p:nvSpPr>
        <p:spPr>
          <a:xfrm>
            <a:off x="6382922" y="207046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s-E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MiguelACasanova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E0826D-5D78-45A7-BC6D-D0EF662C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85544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5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AB09-B816-4806-BC04-6516AB0A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03" y="527284"/>
            <a:ext cx="10951394" cy="705769"/>
          </a:xfrm>
          <a:solidFill>
            <a:srgbClr val="5AEE66"/>
          </a:solidFill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Lectura/escritura analógica y digital</a:t>
            </a:r>
          </a:p>
        </p:txBody>
      </p:sp>
      <p:pic>
        <p:nvPicPr>
          <p:cNvPr id="1028" name="Picture 4" descr="Resultado de imagen de seÃ±al digital arduino">
            <a:extLst>
              <a:ext uri="{FF2B5EF4-FFF2-40B4-BE49-F238E27FC236}">
                <a16:creationId xmlns:a16="http://schemas.microsoft.com/office/drawing/2014/main" id="{C15D2B1F-F3CC-4E2C-9762-C242105F3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3" y="2488134"/>
            <a:ext cx="3236018" cy="11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Resultado de imagen de analÃ³gica y digital">
            <a:extLst>
              <a:ext uri="{FF2B5EF4-FFF2-40B4-BE49-F238E27FC236}">
                <a16:creationId xmlns:a16="http://schemas.microsoft.com/office/drawing/2014/main" id="{F7167599-138F-4C79-A380-95BDD091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61" y="2488134"/>
            <a:ext cx="7262236" cy="40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eÃ±al digital arduino">
            <a:extLst>
              <a:ext uri="{FF2B5EF4-FFF2-40B4-BE49-F238E27FC236}">
                <a16:creationId xmlns:a16="http://schemas.microsoft.com/office/drawing/2014/main" id="{97B8A3B7-7005-4442-BDE0-6607A1E7D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8"/>
          <a:stretch/>
        </p:blipFill>
        <p:spPr bwMode="auto">
          <a:xfrm>
            <a:off x="620303" y="4850051"/>
            <a:ext cx="3282053" cy="1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69CD40-622D-4C77-913A-FE4D2096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1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AB09-B816-4806-BC04-6516AB0A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8" y="597877"/>
            <a:ext cx="10959023" cy="688931"/>
          </a:xfrm>
          <a:solidFill>
            <a:srgbClr val="5AEE66"/>
          </a:solidFill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Lectura/escritura digital</a:t>
            </a:r>
          </a:p>
        </p:txBody>
      </p:sp>
      <p:pic>
        <p:nvPicPr>
          <p:cNvPr id="5124" name="Picture 4" descr="Esquema protoboard">
            <a:extLst>
              <a:ext uri="{FF2B5EF4-FFF2-40B4-BE49-F238E27FC236}">
                <a16:creationId xmlns:a16="http://schemas.microsoft.com/office/drawing/2014/main" id="{E8852EC8-C6A1-41E0-913D-39DB2743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37" y="2228623"/>
            <a:ext cx="5439764" cy="40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81311E8-F5C4-483E-89C2-FD5744E5E48B}"/>
              </a:ext>
            </a:extLst>
          </p:cNvPr>
          <p:cNvSpPr/>
          <p:nvPr/>
        </p:nvSpPr>
        <p:spPr>
          <a:xfrm>
            <a:off x="450166" y="2228623"/>
            <a:ext cx="6014071" cy="403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int</a:t>
            </a:r>
            <a:r>
              <a:rPr lang="es-ES" b="1" dirty="0"/>
              <a:t> LED = 10 ;</a:t>
            </a:r>
          </a:p>
          <a:p>
            <a:r>
              <a:rPr lang="es-ES" b="1" dirty="0" err="1"/>
              <a:t>int</a:t>
            </a:r>
            <a:r>
              <a:rPr lang="es-ES" b="1" dirty="0"/>
              <a:t> </a:t>
            </a:r>
            <a:r>
              <a:rPr lang="es-ES" b="1" dirty="0" err="1"/>
              <a:t>boton</a:t>
            </a:r>
            <a:r>
              <a:rPr lang="es-ES" b="1" dirty="0"/>
              <a:t> = 6;</a:t>
            </a:r>
          </a:p>
          <a:p>
            <a:r>
              <a:rPr lang="es-ES" b="1" dirty="0"/>
              <a:t> </a:t>
            </a:r>
          </a:p>
          <a:p>
            <a:r>
              <a:rPr lang="es-ES" b="1" dirty="0" err="1"/>
              <a:t>void</a:t>
            </a:r>
            <a:r>
              <a:rPr lang="es-ES" b="1" dirty="0"/>
              <a:t> </a:t>
            </a:r>
            <a:r>
              <a:rPr lang="es-ES" b="1" dirty="0" err="1"/>
              <a:t>setup</a:t>
            </a:r>
            <a:r>
              <a:rPr lang="es-ES" b="1" dirty="0"/>
              <a:t>()</a:t>
            </a:r>
          </a:p>
          <a:p>
            <a:r>
              <a:rPr lang="es-ES" b="1" dirty="0"/>
              <a:t>{</a:t>
            </a:r>
          </a:p>
          <a:p>
            <a:r>
              <a:rPr lang="es-ES" b="1" dirty="0"/>
              <a:t>    </a:t>
            </a:r>
            <a:r>
              <a:rPr lang="es-ES" b="1" dirty="0" err="1"/>
              <a:t>pinMode</a:t>
            </a:r>
            <a:r>
              <a:rPr lang="es-ES" b="1" dirty="0"/>
              <a:t>( LED, OUTPUT) ;     // LED como salida</a:t>
            </a:r>
          </a:p>
          <a:p>
            <a:r>
              <a:rPr lang="es-ES" b="1" dirty="0"/>
              <a:t>    </a:t>
            </a:r>
            <a:r>
              <a:rPr lang="es-ES" b="1" dirty="0" err="1"/>
              <a:t>pinMode</a:t>
            </a:r>
            <a:r>
              <a:rPr lang="es-ES" b="1" dirty="0"/>
              <a:t>( </a:t>
            </a:r>
            <a:r>
              <a:rPr lang="es-ES" b="1" dirty="0" err="1"/>
              <a:t>boton</a:t>
            </a:r>
            <a:r>
              <a:rPr lang="es-ES" b="1" dirty="0"/>
              <a:t>  , INPUT) ;  //botón  como entrada</a:t>
            </a:r>
          </a:p>
          <a:p>
            <a:r>
              <a:rPr lang="es-ES" b="1" dirty="0"/>
              <a:t>} </a:t>
            </a:r>
          </a:p>
          <a:p>
            <a:r>
              <a:rPr lang="es-ES" b="1" dirty="0" err="1"/>
              <a:t>void</a:t>
            </a:r>
            <a:r>
              <a:rPr lang="es-ES" b="1" dirty="0"/>
              <a:t> </a:t>
            </a:r>
            <a:r>
              <a:rPr lang="es-ES" b="1" dirty="0" err="1"/>
              <a:t>loop</a:t>
            </a:r>
            <a:r>
              <a:rPr lang="es-ES" b="1" dirty="0"/>
              <a:t>()</a:t>
            </a:r>
          </a:p>
          <a:p>
            <a:r>
              <a:rPr lang="es-ES" b="1" dirty="0"/>
              <a:t>{</a:t>
            </a:r>
          </a:p>
          <a:p>
            <a:r>
              <a:rPr lang="es-ES" b="1" dirty="0"/>
              <a:t>    </a:t>
            </a:r>
            <a:r>
              <a:rPr lang="es-ES" b="1" dirty="0" err="1"/>
              <a:t>int</a:t>
            </a:r>
            <a:r>
              <a:rPr lang="es-ES" b="1" dirty="0"/>
              <a:t> valor = </a:t>
            </a:r>
            <a:r>
              <a:rPr lang="es-ES" b="1" dirty="0" err="1"/>
              <a:t>digitalRead</a:t>
            </a:r>
            <a:r>
              <a:rPr lang="es-ES" b="1" dirty="0"/>
              <a:t>(</a:t>
            </a:r>
            <a:r>
              <a:rPr lang="es-ES" b="1" dirty="0" err="1"/>
              <a:t>boton</a:t>
            </a:r>
            <a:r>
              <a:rPr lang="es-ES" b="1" dirty="0"/>
              <a:t>) ;  // leemos el valor de </a:t>
            </a:r>
            <a:r>
              <a:rPr lang="es-ES" b="1" dirty="0" err="1"/>
              <a:t>boton</a:t>
            </a:r>
            <a:r>
              <a:rPr lang="es-ES" b="1" dirty="0"/>
              <a:t> en valor</a:t>
            </a:r>
          </a:p>
          <a:p>
            <a:r>
              <a:rPr lang="es-ES" b="1" dirty="0"/>
              <a:t>    </a:t>
            </a:r>
            <a:r>
              <a:rPr lang="es-ES" b="1" dirty="0" err="1"/>
              <a:t>digitalWrite</a:t>
            </a:r>
            <a:r>
              <a:rPr lang="es-ES" b="1" dirty="0"/>
              <a:t>( LED, valor) ; </a:t>
            </a:r>
          </a:p>
          <a:p>
            <a:r>
              <a:rPr lang="es-ES" b="1" dirty="0"/>
              <a:t>}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C5FA2D8-DE3F-4D40-B874-2BBB9995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90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AB09-B816-4806-BC04-6516AB0A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576197"/>
            <a:ext cx="4546949" cy="739036"/>
          </a:xfrm>
          <a:solidFill>
            <a:srgbClr val="5AEE66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analógica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FA8388-3F5E-4342-BE45-522D2711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15" y="154689"/>
            <a:ext cx="6369962" cy="271620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ED727D7-008F-47F1-BA35-E43DC985D5D4}"/>
              </a:ext>
            </a:extLst>
          </p:cNvPr>
          <p:cNvSpPr/>
          <p:nvPr/>
        </p:nvSpPr>
        <p:spPr>
          <a:xfrm>
            <a:off x="4309461" y="2879619"/>
            <a:ext cx="71651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s-ES" dirty="0" err="1">
                <a:solidFill>
                  <a:srgbClr val="CD73CD"/>
                </a:solidFill>
                <a:latin typeface="inherit"/>
              </a:rPr>
              <a:t>const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800080"/>
                </a:solidFill>
                <a:latin typeface="inherit"/>
              </a:rPr>
              <a:t>int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analogPin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= </a:t>
            </a:r>
            <a:r>
              <a:rPr lang="es-ES" dirty="0">
                <a:solidFill>
                  <a:srgbClr val="002D7A"/>
                </a:solidFill>
                <a:latin typeface="inherit"/>
              </a:rPr>
              <a:t>A0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int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800080"/>
                </a:solidFill>
                <a:latin typeface="inherit"/>
              </a:rPr>
              <a:t>value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        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//variable que almacena la lectura analógica raw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int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002D7A"/>
                </a:solidFill>
                <a:latin typeface="inherit"/>
              </a:rPr>
              <a:t>position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   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//posición del potenciómetro en tanto por ciento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void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setup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()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{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333333"/>
                </a:solidFill>
                <a:latin typeface="inherit"/>
              </a:rPr>
              <a:t>}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void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loop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()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{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 err="1">
                <a:solidFill>
                  <a:srgbClr val="800080"/>
                </a:solidFill>
                <a:latin typeface="inherit"/>
              </a:rPr>
              <a:t>value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=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analogRead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analogPin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);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          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 realizar la lectura analógica raw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>
                <a:solidFill>
                  <a:srgbClr val="002D7A"/>
                </a:solidFill>
                <a:latin typeface="inherit"/>
              </a:rPr>
              <a:t>position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=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map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</a:t>
            </a:r>
            <a:r>
              <a:rPr lang="es-ES" dirty="0" err="1">
                <a:solidFill>
                  <a:srgbClr val="800080"/>
                </a:solidFill>
                <a:latin typeface="inherit"/>
              </a:rPr>
              <a:t>value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,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,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1023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,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,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100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);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  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 convertir a porcentaje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//...hacer lo que se quiera, con el valor de posición medido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delay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1000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);	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 añadir algún retardo entre medidas…</a:t>
            </a:r>
          </a:p>
          <a:p>
            <a:pPr latinLnBrk="1"/>
            <a:r>
              <a:rPr lang="es-ES" dirty="0">
                <a:solidFill>
                  <a:srgbClr val="333333"/>
                </a:solidFill>
                <a:latin typeface="inherit"/>
              </a:rPr>
              <a:t>}</a:t>
            </a:r>
            <a:endParaRPr lang="es-ES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A7CDF6-525E-4413-9FB6-35A0870C1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806" r="95312"/>
                    </a14:imgEffect>
                  </a14:imgLayer>
                </a14:imgProps>
              </a:ext>
            </a:extLst>
          </a:blip>
          <a:srcRect l="53118"/>
          <a:stretch/>
        </p:blipFill>
        <p:spPr>
          <a:xfrm>
            <a:off x="1055626" y="3266162"/>
            <a:ext cx="2351453" cy="2700107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256A6DF-21BE-46C0-9611-8732FC31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136" y="633636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1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AB09-B816-4806-BC04-6516AB0A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94" y="279727"/>
            <a:ext cx="4935769" cy="1442254"/>
          </a:xfrm>
          <a:solidFill>
            <a:srgbClr val="5AEE66"/>
          </a:solidFill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 “analógica”</a:t>
            </a:r>
            <a:br>
              <a:rPr 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 PWM </a:t>
            </a:r>
            <a:r>
              <a:rPr lang="es-E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(Pulse Wide </a:t>
            </a:r>
            <a:r>
              <a:rPr lang="es-ES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Modulation</a:t>
            </a:r>
            <a:r>
              <a:rPr lang="es-E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7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24409F-4BE5-4B58-A463-A2D2B3B1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3" y="3404423"/>
            <a:ext cx="3967312" cy="31738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87340A7-8A60-4E18-BCCD-1BF776BC415D}"/>
              </a:ext>
            </a:extLst>
          </p:cNvPr>
          <p:cNvSpPr/>
          <p:nvPr/>
        </p:nvSpPr>
        <p:spPr>
          <a:xfrm>
            <a:off x="5186289" y="3404421"/>
            <a:ext cx="6095999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s-ES" dirty="0" err="1">
                <a:solidFill>
                  <a:srgbClr val="CD73CD"/>
                </a:solidFill>
                <a:latin typeface="inherit"/>
              </a:rPr>
              <a:t>const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800080"/>
                </a:solidFill>
                <a:latin typeface="inherit"/>
              </a:rPr>
              <a:t>int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analogOutPin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=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11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 </a:t>
            </a:r>
            <a:r>
              <a:rPr lang="es-ES" dirty="0" err="1">
                <a:solidFill>
                  <a:srgbClr val="228B22"/>
                </a:solidFill>
                <a:latin typeface="inherit"/>
              </a:rPr>
              <a:t>Analog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 output pin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latinLnBrk="1"/>
            <a:r>
              <a:rPr lang="es-ES" dirty="0">
                <a:solidFill>
                  <a:srgbClr val="800080"/>
                </a:solidFill>
                <a:latin typeface="inherit"/>
              </a:rPr>
              <a:t>byte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outputValue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= 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        </a:t>
            </a:r>
            <a:r>
              <a:rPr lang="es-ES" dirty="0">
                <a:solidFill>
                  <a:srgbClr val="228B22"/>
                </a:solidFill>
                <a:latin typeface="inherit"/>
              </a:rPr>
              <a:t>// valor del PWM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void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setup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()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{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333333"/>
                </a:solidFill>
                <a:latin typeface="inherit"/>
              </a:rPr>
              <a:t>}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latinLnBrk="1"/>
            <a:r>
              <a:rPr lang="es-ES" dirty="0" err="1">
                <a:solidFill>
                  <a:srgbClr val="800080"/>
                </a:solidFill>
                <a:latin typeface="inherit"/>
              </a:rPr>
              <a:t>void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loop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()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{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analogWrite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analogOutPin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,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outputValue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);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 err="1">
                <a:solidFill>
                  <a:srgbClr val="004ED0"/>
                </a:solidFill>
                <a:latin typeface="inherit"/>
              </a:rPr>
              <a:t>delay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(</a:t>
            </a:r>
            <a:r>
              <a:rPr lang="es-ES" dirty="0">
                <a:solidFill>
                  <a:srgbClr val="CE0000"/>
                </a:solidFill>
                <a:latin typeface="inherit"/>
              </a:rPr>
              <a:t>10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);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006FE0"/>
                </a:solidFill>
                <a:latin typeface="inherit"/>
              </a:rPr>
              <a:t>   </a:t>
            </a:r>
            <a:r>
              <a:rPr lang="es-ES" dirty="0" err="1">
                <a:solidFill>
                  <a:srgbClr val="002D7A"/>
                </a:solidFill>
                <a:latin typeface="inherit"/>
              </a:rPr>
              <a:t>outputValue</a:t>
            </a:r>
            <a:r>
              <a:rPr lang="es-ES" dirty="0">
                <a:solidFill>
                  <a:srgbClr val="006FE0"/>
                </a:solidFill>
                <a:latin typeface="inherit"/>
              </a:rPr>
              <a:t>++</a:t>
            </a:r>
            <a:r>
              <a:rPr lang="es-ES" dirty="0">
                <a:solidFill>
                  <a:srgbClr val="333333"/>
                </a:solidFill>
                <a:latin typeface="inherit"/>
              </a:rPr>
              <a:t>;</a:t>
            </a: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atinLnBrk="1"/>
            <a:r>
              <a:rPr lang="es-ES" dirty="0">
                <a:solidFill>
                  <a:srgbClr val="333333"/>
                </a:solidFill>
                <a:latin typeface="inherit"/>
              </a:rPr>
              <a:t>}</a:t>
            </a:r>
            <a:endParaRPr lang="es-ES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0243C7-C657-4FE9-B92A-07772F093E5A}"/>
              </a:ext>
            </a:extLst>
          </p:cNvPr>
          <p:cNvSpPr/>
          <p:nvPr/>
        </p:nvSpPr>
        <p:spPr>
          <a:xfrm>
            <a:off x="5186289" y="819098"/>
            <a:ext cx="66299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PWM</a:t>
            </a:r>
            <a:r>
              <a:rPr lang="es-ES" dirty="0"/>
              <a:t> NO ES UNA SEÑAL ANALÓGICA pero en la mayoría de las aplicaciones una señal pulsada es suficiente para emular una señal analógica.</a:t>
            </a:r>
          </a:p>
          <a:p>
            <a:endParaRPr lang="es-ES" dirty="0"/>
          </a:p>
          <a:p>
            <a:r>
              <a:rPr lang="es-ES" dirty="0"/>
              <a:t>Por ejemplo, podemos variar la intensidad luminosa en un LED mediante un PWM. El LED realmente se enciende y apaga varias veces por segundo, pero este parpadeo es tan rápido que el ojo no lo aprecia. El efecto global percibido es que el LED brilla con menor intensidad.</a:t>
            </a:r>
          </a:p>
        </p:txBody>
      </p:sp>
      <p:pic>
        <p:nvPicPr>
          <p:cNvPr id="6146" name="Picture 2" descr="V_{medio}= \left ( V_{cc+} - V_{cc-} \right )\cdot \frac{DutyCycle}{100}">
            <a:extLst>
              <a:ext uri="{FF2B5EF4-FFF2-40B4-BE49-F238E27FC236}">
                <a16:creationId xmlns:a16="http://schemas.microsoft.com/office/drawing/2014/main" id="{48CD5316-3E14-4204-B67A-D8E36969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88" y="4784943"/>
            <a:ext cx="3434550" cy="327638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9703BF8-3FF7-4C45-833F-54A67488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246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40ED95-7931-4C6E-B2FB-A3E4A3CFA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22798" y="2332497"/>
            <a:ext cx="718820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void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setup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()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{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Serial.begin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(9600);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}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void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loop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()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{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if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Serial.available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()&gt;0) //Comprobamos si en el buffer hay datos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{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  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char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 dato=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Serial.read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();  //Lee cada carácter uno por uno y se almacena en una variable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  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effectLst/>
                <a:latin typeface="Monaco"/>
              </a:rPr>
              <a:t>Serial.println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(dato);  //Imprimimos en la consola el carácter recibido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  }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effectLst/>
                <a:latin typeface="Monaco"/>
              </a:rPr>
              <a:t>}</a:t>
            </a:r>
            <a:endParaRPr kumimoji="0" lang="es-ES" altLang="es-ES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53" name="Picture 2" descr="http://diymakers.es/wp-content/uploads/2013/12/encapsulat.jpg">
            <a:extLst>
              <a:ext uri="{FF2B5EF4-FFF2-40B4-BE49-F238E27FC236}">
                <a16:creationId xmlns:a16="http://schemas.microsoft.com/office/drawing/2014/main" id="{D1242674-0290-4CC6-9186-5EFB2601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71" y="198135"/>
            <a:ext cx="4056428" cy="14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A189C8F-9E2A-4C22-BD03-6CBE22F74620}"/>
              </a:ext>
            </a:extLst>
          </p:cNvPr>
          <p:cNvSpPr txBox="1"/>
          <p:nvPr/>
        </p:nvSpPr>
        <p:spPr>
          <a:xfrm>
            <a:off x="695194" y="594986"/>
            <a:ext cx="6256752" cy="646331"/>
          </a:xfrm>
          <a:prstGeom prst="rect">
            <a:avLst/>
          </a:prstGeom>
          <a:solidFill>
            <a:srgbClr val="58E8EE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Comunicaciones en Serie</a:t>
            </a:r>
          </a:p>
        </p:txBody>
      </p:sp>
      <p:pic>
        <p:nvPicPr>
          <p:cNvPr id="6" name="Picture 5" descr="Resultado de imagen de seÃ±al plot arduino">
            <a:extLst>
              <a:ext uri="{FF2B5EF4-FFF2-40B4-BE49-F238E27FC236}">
                <a16:creationId xmlns:a16="http://schemas.microsoft.com/office/drawing/2014/main" id="{53C4FAA3-00CD-4CE3-97A0-02ECD93B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" y="3069586"/>
            <a:ext cx="3768969" cy="26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Resultado de imagen de arduino monitor serie">
            <a:extLst>
              <a:ext uri="{FF2B5EF4-FFF2-40B4-BE49-F238E27FC236}">
                <a16:creationId xmlns:a16="http://schemas.microsoft.com/office/drawing/2014/main" id="{072BA1B4-FA67-4236-875A-E6F414C9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27" y="1758829"/>
            <a:ext cx="3201109" cy="24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CDC4AD0-E8A4-4BF9-92F5-C6E4508C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58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0F429-8E22-4A94-831A-8050D03C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634338"/>
            <a:ext cx="6100175" cy="692680"/>
          </a:xfrm>
          <a:solidFill>
            <a:srgbClr val="5656EE"/>
          </a:solidFill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Controladores de Motor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2CC41-F7B4-461C-B003-3AE20A81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2254685"/>
            <a:ext cx="3695179" cy="4555093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//L293D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//Motor A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bg1"/>
                </a:solidFill>
              </a:rPr>
              <a:t>const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int</a:t>
            </a:r>
            <a:r>
              <a:rPr lang="es-ES" sz="1600" dirty="0">
                <a:solidFill>
                  <a:schemeClr val="bg1"/>
                </a:solidFill>
              </a:rPr>
              <a:t> motorPin1  = 5;  // Pin 14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L293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bg1"/>
                </a:solidFill>
              </a:rPr>
              <a:t>const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int</a:t>
            </a:r>
            <a:r>
              <a:rPr lang="es-ES" sz="1600" dirty="0">
                <a:solidFill>
                  <a:schemeClr val="bg1"/>
                </a:solidFill>
              </a:rPr>
              <a:t> motorPin2  = 6;  // Pin 10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L293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//Motor B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bg1"/>
                </a:solidFill>
              </a:rPr>
              <a:t>const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int</a:t>
            </a:r>
            <a:r>
              <a:rPr lang="es-ES" sz="1600" dirty="0">
                <a:solidFill>
                  <a:schemeClr val="bg1"/>
                </a:solidFill>
              </a:rPr>
              <a:t> motorPin3  = 10; // Pin  7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L293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bg1"/>
                </a:solidFill>
              </a:rPr>
              <a:t>const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int</a:t>
            </a:r>
            <a:r>
              <a:rPr lang="es-ES" sz="1600" dirty="0">
                <a:solidFill>
                  <a:schemeClr val="bg1"/>
                </a:solidFill>
              </a:rPr>
              <a:t> motorPin4  = 9;  // Pin  2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L293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//</a:t>
            </a:r>
            <a:r>
              <a:rPr lang="es-ES" sz="1600" b="1" dirty="0" err="1">
                <a:solidFill>
                  <a:schemeClr val="bg1"/>
                </a:solidFill>
              </a:rPr>
              <a:t>This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will</a:t>
            </a:r>
            <a:r>
              <a:rPr lang="es-ES" sz="1600" b="1" dirty="0">
                <a:solidFill>
                  <a:schemeClr val="bg1"/>
                </a:solidFill>
              </a:rPr>
              <a:t> run </a:t>
            </a:r>
            <a:r>
              <a:rPr lang="es-ES" sz="1600" b="1" dirty="0" err="1">
                <a:solidFill>
                  <a:schemeClr val="bg1"/>
                </a:solidFill>
              </a:rPr>
              <a:t>only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one</a:t>
            </a:r>
            <a:r>
              <a:rPr lang="es-ES" sz="1600" b="1" dirty="0">
                <a:solidFill>
                  <a:schemeClr val="bg1"/>
                </a:solidFill>
              </a:rPr>
              <a:t> time.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bg1"/>
                </a:solidFill>
              </a:rPr>
              <a:t>void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setup</a:t>
            </a:r>
            <a:r>
              <a:rPr lang="es-ES" sz="1600" dirty="0">
                <a:solidFill>
                  <a:schemeClr val="bg1"/>
                </a:solidFill>
              </a:rPr>
              <a:t>(){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  //Set </a:t>
            </a:r>
            <a:r>
              <a:rPr lang="es-ES" sz="1600" dirty="0" err="1">
                <a:solidFill>
                  <a:schemeClr val="bg1"/>
                </a:solidFill>
              </a:rPr>
              <a:t>pins</a:t>
            </a:r>
            <a:r>
              <a:rPr lang="es-ES" sz="1600" dirty="0">
                <a:solidFill>
                  <a:schemeClr val="bg1"/>
                </a:solidFill>
              </a:rPr>
              <a:t> as outputs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pinMode</a:t>
            </a:r>
            <a:r>
              <a:rPr lang="es-ES" sz="1600" dirty="0">
                <a:solidFill>
                  <a:schemeClr val="bg1"/>
                </a:solidFill>
              </a:rPr>
              <a:t>(motorPin1, OUTPUT);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pinMode</a:t>
            </a:r>
            <a:r>
              <a:rPr lang="es-ES" sz="1600" dirty="0">
                <a:solidFill>
                  <a:schemeClr val="bg1"/>
                </a:solidFill>
              </a:rPr>
              <a:t>(motorPin2, OUTPUT);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pinMode</a:t>
            </a:r>
            <a:r>
              <a:rPr lang="es-ES" sz="1600" dirty="0">
                <a:solidFill>
                  <a:schemeClr val="bg1"/>
                </a:solidFill>
              </a:rPr>
              <a:t>(motorPin3, OUTPUT);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pinMode</a:t>
            </a:r>
            <a:r>
              <a:rPr lang="es-ES" sz="1600" dirty="0">
                <a:solidFill>
                  <a:schemeClr val="bg1"/>
                </a:solidFill>
              </a:rPr>
              <a:t>(motorPin4, OUTPUT);</a:t>
            </a:r>
          </a:p>
        </p:txBody>
      </p:sp>
      <p:pic>
        <p:nvPicPr>
          <p:cNvPr id="9218" name="Picture 2" descr="Resultado de imagen de l293 arduino">
            <a:extLst>
              <a:ext uri="{FF2B5EF4-FFF2-40B4-BE49-F238E27FC236}">
                <a16:creationId xmlns:a16="http://schemas.microsoft.com/office/drawing/2014/main" id="{102FD93C-B1B4-487B-8C3A-36F02407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72" y="4607452"/>
            <a:ext cx="3445704" cy="22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0BF1E4D-F452-4643-B6FF-DBD4A9272642}"/>
              </a:ext>
            </a:extLst>
          </p:cNvPr>
          <p:cNvSpPr/>
          <p:nvPr/>
        </p:nvSpPr>
        <p:spPr>
          <a:xfrm>
            <a:off x="4099141" y="2254685"/>
            <a:ext cx="4243193" cy="45550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   </a:t>
            </a:r>
            <a:r>
              <a:rPr lang="es-ES" sz="1600" b="1" dirty="0">
                <a:solidFill>
                  <a:schemeClr val="bg1"/>
                </a:solidFill>
              </a:rPr>
              <a:t>//Motor Control - Motor A: motorPin1,motorpin2 &amp; Motor B: motorpin3,motorpin4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    //</a:t>
            </a:r>
            <a:r>
              <a:rPr lang="es-ES" sz="1600" b="1" dirty="0" err="1">
                <a:solidFill>
                  <a:schemeClr val="bg1"/>
                </a:solidFill>
              </a:rPr>
              <a:t>This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code</a:t>
            </a:r>
            <a:r>
              <a:rPr lang="es-ES" sz="1600" b="1" dirty="0">
                <a:solidFill>
                  <a:schemeClr val="bg1"/>
                </a:solidFill>
              </a:rPr>
              <a:t>  </a:t>
            </a:r>
            <a:r>
              <a:rPr lang="es-ES" sz="1600" b="1" dirty="0" err="1">
                <a:solidFill>
                  <a:schemeClr val="bg1"/>
                </a:solidFill>
              </a:rPr>
              <a:t>will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turn</a:t>
            </a:r>
            <a:r>
              <a:rPr lang="es-ES" sz="1600" b="1" dirty="0">
                <a:solidFill>
                  <a:schemeClr val="bg1"/>
                </a:solidFill>
              </a:rPr>
              <a:t> Motor A </a:t>
            </a:r>
            <a:r>
              <a:rPr lang="es-ES" sz="1600" b="1" dirty="0" err="1">
                <a:solidFill>
                  <a:schemeClr val="bg1"/>
                </a:solidFill>
              </a:rPr>
              <a:t>clockwise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for</a:t>
            </a:r>
            <a:r>
              <a:rPr lang="es-ES" sz="1600" b="1" dirty="0">
                <a:solidFill>
                  <a:schemeClr val="bg1"/>
                </a:solidFill>
              </a:rPr>
              <a:t> 2 sec.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(motorPin1, HIGH);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(motorPin2,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(motorPin3,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(motorPin4,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delay</a:t>
            </a:r>
            <a:r>
              <a:rPr lang="es-ES" sz="1600" dirty="0">
                <a:solidFill>
                  <a:schemeClr val="bg1"/>
                </a:solidFill>
              </a:rPr>
              <a:t>(2000); 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b="1" dirty="0">
                <a:solidFill>
                  <a:schemeClr val="bg1"/>
                </a:solidFill>
              </a:rPr>
              <a:t>//</a:t>
            </a:r>
            <a:r>
              <a:rPr lang="es-ES" sz="1600" b="1" dirty="0" err="1">
                <a:solidFill>
                  <a:schemeClr val="bg1"/>
                </a:solidFill>
              </a:rPr>
              <a:t>This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code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will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turn</a:t>
            </a:r>
            <a:r>
              <a:rPr lang="es-ES" sz="1600" b="1" dirty="0">
                <a:solidFill>
                  <a:schemeClr val="bg1"/>
                </a:solidFill>
              </a:rPr>
              <a:t> Motor B </a:t>
            </a:r>
            <a:r>
              <a:rPr lang="es-ES" sz="1600" b="1" dirty="0" err="1">
                <a:solidFill>
                  <a:schemeClr val="bg1"/>
                </a:solidFill>
              </a:rPr>
              <a:t>counter-clockwise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for</a:t>
            </a:r>
            <a:r>
              <a:rPr lang="es-ES" sz="1600" b="1" dirty="0">
                <a:solidFill>
                  <a:schemeClr val="bg1"/>
                </a:solidFill>
              </a:rPr>
              <a:t> 2 sec.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(motorPin1,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(motorPin2,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(motorPin3,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(motorPin4, HIGH);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delay</a:t>
            </a:r>
            <a:r>
              <a:rPr lang="es-ES" sz="1600" dirty="0">
                <a:solidFill>
                  <a:schemeClr val="bg1"/>
                </a:solidFill>
              </a:rPr>
              <a:t>(2000);    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1A01D9C-2ABF-4FED-9D50-1CEFD0EBFE11}"/>
              </a:ext>
            </a:extLst>
          </p:cNvPr>
          <p:cNvSpPr/>
          <p:nvPr/>
        </p:nvSpPr>
        <p:spPr>
          <a:xfrm>
            <a:off x="8445672" y="2254685"/>
            <a:ext cx="3445704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b="1" dirty="0">
                <a:solidFill>
                  <a:schemeClr val="bg1"/>
                </a:solidFill>
              </a:rPr>
              <a:t>//And </a:t>
            </a:r>
            <a:r>
              <a:rPr lang="es-ES" sz="1600" b="1" dirty="0" err="1">
                <a:solidFill>
                  <a:schemeClr val="bg1"/>
                </a:solidFill>
              </a:rPr>
              <a:t>this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code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will</a:t>
            </a:r>
            <a:r>
              <a:rPr lang="es-ES" sz="1600" b="1" dirty="0">
                <a:solidFill>
                  <a:schemeClr val="bg1"/>
                </a:solidFill>
              </a:rPr>
              <a:t> stop </a:t>
            </a:r>
            <a:r>
              <a:rPr lang="es-ES" sz="1600" b="1" dirty="0" err="1">
                <a:solidFill>
                  <a:schemeClr val="bg1"/>
                </a:solidFill>
              </a:rPr>
              <a:t>motors</a:t>
            </a:r>
            <a:endParaRPr lang="es-ES" sz="1600" b="1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(motorPin1,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(motorPin2,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(motorPin3, LOW);</a:t>
            </a:r>
          </a:p>
          <a:p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err="1">
                <a:solidFill>
                  <a:schemeClr val="bg1"/>
                </a:solidFill>
              </a:rPr>
              <a:t>digitalWrite</a:t>
            </a:r>
            <a:r>
              <a:rPr lang="es-ES" sz="1600" dirty="0">
                <a:solidFill>
                  <a:schemeClr val="bg1"/>
                </a:solidFill>
              </a:rPr>
              <a:t>(motorPin4, LOW);  </a:t>
            </a:r>
          </a:p>
          <a:p>
            <a:r>
              <a:rPr lang="es-ES" sz="1600" dirty="0">
                <a:solidFill>
                  <a:schemeClr val="bg1"/>
                </a:solidFill>
              </a:rPr>
              <a:t>}</a:t>
            </a:r>
          </a:p>
          <a:p>
            <a:r>
              <a:rPr lang="es-ES" sz="1600" dirty="0" err="1">
                <a:solidFill>
                  <a:schemeClr val="bg1"/>
                </a:solidFill>
              </a:rPr>
              <a:t>void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loop</a:t>
            </a:r>
            <a:r>
              <a:rPr lang="es-ES" sz="1600" dirty="0">
                <a:solidFill>
                  <a:schemeClr val="bg1"/>
                </a:solidFill>
              </a:rPr>
              <a:t>(){</a:t>
            </a:r>
          </a:p>
          <a:p>
            <a:r>
              <a:rPr lang="es-ES" sz="16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3E9C0-008C-4A57-89AF-A5C1C6A7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19179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03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9A599-7856-4FD3-93BC-BA15F73A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48766"/>
            <a:ext cx="10571998" cy="668871"/>
          </a:xfrm>
          <a:solidFill>
            <a:srgbClr val="E853ED"/>
          </a:solidFill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Drivers de motores comerciales</a:t>
            </a:r>
          </a:p>
        </p:txBody>
      </p:sp>
      <p:pic>
        <p:nvPicPr>
          <p:cNvPr id="10242" name="Picture 2" descr="Resultado de imagen de l293 arduino">
            <a:extLst>
              <a:ext uri="{FF2B5EF4-FFF2-40B4-BE49-F238E27FC236}">
                <a16:creationId xmlns:a16="http://schemas.microsoft.com/office/drawing/2014/main" id="{0E8B97C6-6202-42D4-ABD9-0EA4F6AA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2" y="2706144"/>
            <a:ext cx="5017431" cy="28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de l298 arduino">
            <a:extLst>
              <a:ext uri="{FF2B5EF4-FFF2-40B4-BE49-F238E27FC236}">
                <a16:creationId xmlns:a16="http://schemas.microsoft.com/office/drawing/2014/main" id="{996EE48E-3BA8-4C4C-89DF-C9EB83628F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b="6430"/>
          <a:stretch/>
        </p:blipFill>
        <p:spPr bwMode="auto">
          <a:xfrm>
            <a:off x="5573889" y="2706144"/>
            <a:ext cx="6037015" cy="34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3F1C1E0-26BC-455C-BA35-A38487BE8887}"/>
              </a:ext>
            </a:extLst>
          </p:cNvPr>
          <p:cNvSpPr txBox="1"/>
          <p:nvPr/>
        </p:nvSpPr>
        <p:spPr>
          <a:xfrm>
            <a:off x="530992" y="5462373"/>
            <a:ext cx="501743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Shields L293 (arriba) y L298D (derecha)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9378DE-664D-439D-93F8-051C53C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614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19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19A0B-5C56-4299-A723-7A9E41C8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9036"/>
            <a:ext cx="10571998" cy="678602"/>
          </a:xfrm>
          <a:solidFill>
            <a:srgbClr val="ED515C"/>
          </a:solidFill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Sensores seguidores de línea</a:t>
            </a:r>
          </a:p>
        </p:txBody>
      </p:sp>
      <p:pic>
        <p:nvPicPr>
          <p:cNvPr id="11266" name="Picture 2" descr="Resultado de imagen de sensor detector de lineas arduino">
            <a:extLst>
              <a:ext uri="{FF2B5EF4-FFF2-40B4-BE49-F238E27FC236}">
                <a16:creationId xmlns:a16="http://schemas.microsoft.com/office/drawing/2014/main" id="{F4F4CA63-DEC7-4D6B-A7D0-8BAD13C49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50" y="2695021"/>
            <a:ext cx="5091748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de sensor detector de lineas arduino">
            <a:extLst>
              <a:ext uri="{FF2B5EF4-FFF2-40B4-BE49-F238E27FC236}">
                <a16:creationId xmlns:a16="http://schemas.microsoft.com/office/drawing/2014/main" id="{28B257B4-1EF8-4667-84C5-70E13752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675264"/>
            <a:ext cx="3656720" cy="36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F5216D-8174-4231-9C7A-E04BC94E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07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2C047-8852-4666-BE9D-3B858DF7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82170"/>
            <a:ext cx="10571998" cy="73546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 montar robots!</a:t>
            </a:r>
          </a:p>
        </p:txBody>
      </p:sp>
      <p:pic>
        <p:nvPicPr>
          <p:cNvPr id="12290" name="Picture 2" descr="https://cdn.thingiverse.com/renders/6c/92/05/62/8b/9caecdd8925c6e06119347c67908bf2e_preview_featured.jpg">
            <a:extLst>
              <a:ext uri="{FF2B5EF4-FFF2-40B4-BE49-F238E27FC236}">
                <a16:creationId xmlns:a16="http://schemas.microsoft.com/office/drawing/2014/main" id="{475CCF6E-C759-4E2E-9BE0-982CA20D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7" y="2634002"/>
            <a:ext cx="4525110" cy="34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cdn.thingiverse.com/renders/f0/03/03/2f/9d/984107441ed91a650adea63050c0273e_preview_featured.jpg">
            <a:extLst>
              <a:ext uri="{FF2B5EF4-FFF2-40B4-BE49-F238E27FC236}">
                <a16:creationId xmlns:a16="http://schemas.microsoft.com/office/drawing/2014/main" id="{FD47ACAD-1539-4960-82B5-57002AF49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r="11631" b="12686"/>
          <a:stretch/>
        </p:blipFill>
        <p:spPr bwMode="auto">
          <a:xfrm>
            <a:off x="810000" y="2634002"/>
            <a:ext cx="5285999" cy="33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9B73B8-C525-4823-8A90-67D72333B2A9}"/>
              </a:ext>
            </a:extLst>
          </p:cNvPr>
          <p:cNvSpPr txBox="1"/>
          <p:nvPr/>
        </p:nvSpPr>
        <p:spPr>
          <a:xfrm>
            <a:off x="3202478" y="5458264"/>
            <a:ext cx="1545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Sigue-líneas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33D86A-A3F0-440E-B76C-E750D4074491}"/>
              </a:ext>
            </a:extLst>
          </p:cNvPr>
          <p:cNvSpPr txBox="1"/>
          <p:nvPr/>
        </p:nvSpPr>
        <p:spPr>
          <a:xfrm>
            <a:off x="10319350" y="5458264"/>
            <a:ext cx="8066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Sumo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6424A3-CD42-49B8-9522-209AE11E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39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D3777-9F27-44A2-850D-3A9F6F42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32C872-201B-406A-8A74-C49DE902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19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2F4FB23-EF24-47B6-A305-196A52081CFE}"/>
              </a:ext>
            </a:extLst>
          </p:cNvPr>
          <p:cNvSpPr txBox="1">
            <a:spLocks/>
          </p:cNvSpPr>
          <p:nvPr/>
        </p:nvSpPr>
        <p:spPr>
          <a:xfrm>
            <a:off x="810000" y="682170"/>
            <a:ext cx="10571998" cy="735467"/>
          </a:xfrm>
          <a:prstGeom prst="rect">
            <a:avLst/>
          </a:prstGeom>
          <a:solidFill>
            <a:srgbClr val="FFFF00"/>
          </a:solidFill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 montar robots!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de arduped">
            <a:extLst>
              <a:ext uri="{FF2B5EF4-FFF2-40B4-BE49-F238E27FC236}">
                <a16:creationId xmlns:a16="http://schemas.microsoft.com/office/drawing/2014/main" id="{1E1547E6-8CA2-4B5C-A928-9970E4695A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5" y="2313743"/>
            <a:ext cx="6465712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CE5670-BCA9-4000-A47C-ABA61A2EFB0D}"/>
              </a:ext>
            </a:extLst>
          </p:cNvPr>
          <p:cNvSpPr txBox="1"/>
          <p:nvPr/>
        </p:nvSpPr>
        <p:spPr>
          <a:xfrm>
            <a:off x="2608587" y="5507300"/>
            <a:ext cx="19143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Otto y </a:t>
            </a:r>
            <a:r>
              <a:rPr lang="es-ES" b="1" dirty="0" err="1">
                <a:solidFill>
                  <a:schemeClr val="bg1"/>
                </a:solidFill>
              </a:rPr>
              <a:t>Arduped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Resultado de imagen de mini kame">
            <a:extLst>
              <a:ext uri="{FF2B5EF4-FFF2-40B4-BE49-F238E27FC236}">
                <a16:creationId xmlns:a16="http://schemas.microsoft.com/office/drawing/2014/main" id="{0D755136-BE00-44D2-BDB4-DB16FADF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54" y="2278923"/>
            <a:ext cx="4839011" cy="36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424CE1-5FAC-4547-A224-62525FD300BC}"/>
              </a:ext>
            </a:extLst>
          </p:cNvPr>
          <p:cNvSpPr txBox="1"/>
          <p:nvPr/>
        </p:nvSpPr>
        <p:spPr>
          <a:xfrm>
            <a:off x="8834519" y="5501851"/>
            <a:ext cx="13660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Mini </a:t>
            </a:r>
            <a:r>
              <a:rPr lang="es-ES" b="1" dirty="0" err="1">
                <a:solidFill>
                  <a:schemeClr val="bg1"/>
                </a:solidFill>
              </a:rPr>
              <a:t>Kame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7BB597-B73A-4604-8F7F-D9CEC924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88269"/>
            <a:ext cx="9833548" cy="132556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1: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al software y hardware Arduino</a:t>
            </a:r>
            <a:endParaRPr lang="es-E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CE7A8CD4-9A26-414A-8C33-1255FC840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76685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889B47-FC3D-4AD3-BAD9-75FC04DD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5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DBC63C62-CD08-477C-BBEC-8ED843A3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71" y="2627359"/>
            <a:ext cx="4525110" cy="33938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C2C047-8852-4666-BE9D-3B858DF7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71306"/>
            <a:ext cx="10571998" cy="64633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 montar robots! (más modelos)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9B73B8-C525-4823-8A90-67D72333B2A9}"/>
              </a:ext>
            </a:extLst>
          </p:cNvPr>
          <p:cNvSpPr txBox="1"/>
          <p:nvPr/>
        </p:nvSpPr>
        <p:spPr>
          <a:xfrm>
            <a:off x="1401814" y="5458264"/>
            <a:ext cx="944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Coche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33D86A-A3F0-440E-B76C-E750D4074491}"/>
              </a:ext>
            </a:extLst>
          </p:cNvPr>
          <p:cNvSpPr txBox="1"/>
          <p:nvPr/>
        </p:nvSpPr>
        <p:spPr>
          <a:xfrm>
            <a:off x="7988263" y="5374861"/>
            <a:ext cx="23310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Y a ti,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¿qué se te ocurre?</a:t>
            </a:r>
          </a:p>
        </p:txBody>
      </p:sp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id="{58569558-73E5-4EC4-86C4-E5EA2939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1164" y="2627359"/>
            <a:ext cx="2408186" cy="240818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C69560-7C71-4422-AD49-984DFC21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31226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054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CAC44C-32DB-4290-A950-92502CF9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331606"/>
            <a:ext cx="6166996" cy="720305"/>
          </a:xfr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Inmoov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Resultado de imagen de inmoov">
            <a:extLst>
              <a:ext uri="{FF2B5EF4-FFF2-40B4-BE49-F238E27FC236}">
                <a16:creationId xmlns:a16="http://schemas.microsoft.com/office/drawing/2014/main" id="{36F173FD-F924-43DE-BE3A-83A166EB9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r="-1" b="-1"/>
          <a:stretch/>
        </p:blipFill>
        <p:spPr bwMode="auto">
          <a:xfrm>
            <a:off x="7541342" y="10"/>
            <a:ext cx="4650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375446-796E-4B4A-9CC3-16E0D06C7F40}"/>
              </a:ext>
            </a:extLst>
          </p:cNvPr>
          <p:cNvSpPr txBox="1"/>
          <p:nvPr/>
        </p:nvSpPr>
        <p:spPr>
          <a:xfrm>
            <a:off x="810001" y="5427423"/>
            <a:ext cx="6166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GRACIAS POR VUESTRA ATENCIÓN</a:t>
            </a:r>
          </a:p>
          <a:p>
            <a:pPr algn="ctr"/>
            <a:r>
              <a:rPr lang="es-ES" sz="2400" dirty="0"/>
              <a:t>NOS VEMOS EN LA SIGUIENTE SESIÓN</a:t>
            </a:r>
          </a:p>
        </p:txBody>
      </p:sp>
      <p:pic>
        <p:nvPicPr>
          <p:cNvPr id="5" name="Elementos multimedia en línea 4" title="InMoov le robot 3D open source">
            <a:hlinkClick r:id="" action="ppaction://media"/>
            <a:extLst>
              <a:ext uri="{FF2B5EF4-FFF2-40B4-BE49-F238E27FC236}">
                <a16:creationId xmlns:a16="http://schemas.microsoft.com/office/drawing/2014/main" id="{D89F5E0D-329B-4AE8-B646-AD70420D2C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0001" y="1203455"/>
            <a:ext cx="6166996" cy="3468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216697-2ED9-4350-A3D0-048F294223DA}"/>
              </a:ext>
            </a:extLst>
          </p:cNvPr>
          <p:cNvSpPr txBox="1"/>
          <p:nvPr/>
        </p:nvSpPr>
        <p:spPr>
          <a:xfrm>
            <a:off x="2655019" y="6394809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@</a:t>
            </a:r>
            <a:r>
              <a:rPr lang="es-ES" b="1" dirty="0" err="1">
                <a:solidFill>
                  <a:srgbClr val="FFFF00"/>
                </a:solidFill>
              </a:rPr>
              <a:t>MiguelACasanova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318007-C448-4BF5-B021-3A5D771F7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251" y="6409964"/>
            <a:ext cx="461191" cy="339022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FF5E982-3FED-40A3-929A-0047DA93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8130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BB563-992C-4E9E-B6D2-09D2BC9C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STEAM, ABP y Metodologías Activas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DA232-49ED-4A89-A329-0DE34559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9083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Esta transparencia se introduce aquí como justificación y modelo de lo que los profesores podemos hacer en el aula utilizando metodologías activas como las que queremos usar en este curso.</a:t>
            </a:r>
          </a:p>
          <a:p>
            <a:r>
              <a:rPr lang="es-ES" dirty="0"/>
              <a:t>Este </a:t>
            </a:r>
            <a:r>
              <a:rPr lang="es-ES" b="1" dirty="0"/>
              <a:t>proyecto</a:t>
            </a:r>
            <a:r>
              <a:rPr lang="es-ES" dirty="0"/>
              <a:t> consiste en que los profesores asistentes diseñen robots, construyan un robot que funcione, lo programen y lo mejoren adaptándolo a sus respectivos grupos de alumnos.</a:t>
            </a:r>
          </a:p>
          <a:p>
            <a:r>
              <a:rPr lang="es-ES" dirty="0"/>
              <a:t>Los profesores (alumnos) aprenderán electrónica, informática, pensamiento computacional, utilizando un modelo de educación integral basada en STEAM (</a:t>
            </a:r>
            <a:r>
              <a:rPr lang="es-ES" b="1" dirty="0"/>
              <a:t>ciencias</a:t>
            </a:r>
            <a:r>
              <a:rPr lang="es-ES" dirty="0"/>
              <a:t>,  </a:t>
            </a:r>
            <a:r>
              <a:rPr lang="es-ES" b="1" dirty="0"/>
              <a:t>tecnología</a:t>
            </a:r>
            <a:r>
              <a:rPr lang="es-ES" dirty="0"/>
              <a:t>, </a:t>
            </a:r>
            <a:r>
              <a:rPr lang="es-ES" b="1" dirty="0"/>
              <a:t>ingeniería</a:t>
            </a:r>
            <a:r>
              <a:rPr lang="es-ES" dirty="0"/>
              <a:t>, </a:t>
            </a:r>
            <a:r>
              <a:rPr lang="es-ES" b="1" dirty="0"/>
              <a:t>arte</a:t>
            </a:r>
            <a:r>
              <a:rPr lang="es-ES" dirty="0"/>
              <a:t> y </a:t>
            </a:r>
            <a:r>
              <a:rPr lang="es-ES" b="1" dirty="0"/>
              <a:t>matemáticas</a:t>
            </a:r>
            <a:r>
              <a:rPr lang="es-ES" dirty="0"/>
              <a:t> (del inglés: </a:t>
            </a:r>
            <a:r>
              <a:rPr lang="es-ES" dirty="0" err="1"/>
              <a:t>science</a:t>
            </a:r>
            <a:r>
              <a:rPr lang="es-ES" dirty="0"/>
              <a:t>, </a:t>
            </a:r>
            <a:r>
              <a:rPr lang="es-ES" dirty="0" err="1"/>
              <a:t>technology</a:t>
            </a:r>
            <a:r>
              <a:rPr lang="es-ES" dirty="0"/>
              <a:t>, </a:t>
            </a:r>
            <a:r>
              <a:rPr lang="es-ES" dirty="0" err="1"/>
              <a:t>engineering</a:t>
            </a:r>
            <a:r>
              <a:rPr lang="es-ES" dirty="0"/>
              <a:t>, </a:t>
            </a:r>
            <a:r>
              <a:rPr lang="es-ES" dirty="0" err="1"/>
              <a:t>arts</a:t>
            </a:r>
            <a:r>
              <a:rPr lang="es-ES" dirty="0"/>
              <a:t> y </a:t>
            </a:r>
            <a:r>
              <a:rPr lang="es-ES" dirty="0" err="1"/>
              <a:t>mathematics</a:t>
            </a:r>
            <a:r>
              <a:rPr lang="es-ES" dirty="0"/>
              <a:t>).</a:t>
            </a:r>
          </a:p>
          <a:p>
            <a:r>
              <a:rPr lang="es-ES" dirty="0"/>
              <a:t>Se pretende animar a que los profesores (alumnos) utilicen la robótica en el aula como excusa para introducir  </a:t>
            </a:r>
            <a:r>
              <a:rPr lang="es-ES" i="1" dirty="0"/>
              <a:t>metodologías activas, aprendizaje basado en proyectos y STEAM</a:t>
            </a:r>
            <a:r>
              <a:rPr lang="es-ES" dirty="0"/>
              <a:t>.</a:t>
            </a:r>
          </a:p>
          <a:p>
            <a:r>
              <a:rPr lang="es-ES" dirty="0"/>
              <a:t>… Y de paso animaros a participar en </a:t>
            </a:r>
            <a:r>
              <a:rPr lang="es-ES" dirty="0">
                <a:solidFill>
                  <a:srgbClr val="FFFF00"/>
                </a:solidFill>
              </a:rPr>
              <a:t>#</a:t>
            </a:r>
            <a:r>
              <a:rPr lang="es-ES" dirty="0" err="1">
                <a:solidFill>
                  <a:srgbClr val="FFFF00"/>
                </a:solidFill>
              </a:rPr>
              <a:t>SalaRobotiza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/>
              <a:t>(</a:t>
            </a:r>
            <a:r>
              <a:rPr lang="es-ES" dirty="0" err="1"/>
              <a:t>SalamancaRobotizaDos</a:t>
            </a:r>
            <a:r>
              <a:rPr lang="es-ES" dirty="0"/>
              <a:t>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03D0F2-FAD4-499B-8580-1AFD58D4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ED06-4C5A-440F-BD40-AE8F242B1BBC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1B9614-EF0C-4444-9586-35FF066B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37" b="47871" l="27196" r="37996">
                        <a14:foregroundMark x1="31259" y1="35026" x2="31259" y2="35026"/>
                        <a14:foregroundMark x1="31552" y1="32552" x2="32211" y2="32943"/>
                        <a14:foregroundMark x1="30966" y1="36719" x2="30820" y2="36589"/>
                        <a14:foregroundMark x1="29209" y1="45833" x2="35066" y2="47786"/>
                        <a14:foregroundMark x1="35066" y1="47786" x2="33748" y2="47526"/>
                        <a14:foregroundMark x1="37555" y1="43750" x2="37555" y2="40625"/>
                        <a14:foregroundMark x1="35359" y1="31120" x2="33455" y2="30859"/>
                        <a14:foregroundMark x1="31698" y1="30990" x2="30747" y2="30729"/>
                        <a14:foregroundMark x1="27599" y1="40234" x2="27452" y2="42318"/>
                        <a14:foregroundMark x1="34041" y1="35677" x2="34041" y2="37109"/>
                        <a14:foregroundMark x1="34993" y1="35938" x2="32650" y2="36589"/>
                      </a14:backgroundRemoval>
                    </a14:imgEffect>
                  </a14:imgLayer>
                </a14:imgProps>
              </a:ext>
            </a:extLst>
          </a:blip>
          <a:srcRect l="25846" t="28708" r="60654" b="50000"/>
          <a:stretch/>
        </p:blipFill>
        <p:spPr>
          <a:xfrm>
            <a:off x="10115020" y="5827893"/>
            <a:ext cx="1094388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89D93-66FB-4198-925C-65D572B3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38245"/>
            <a:ext cx="10571998" cy="1179393"/>
          </a:xfrm>
          <a:solidFill>
            <a:srgbClr val="EF755F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E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al hardware y software de Arduino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arcador de contenido 8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07F31293-9E24-441F-B417-2FA5DACFD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492679"/>
            <a:ext cx="4893764" cy="3487289"/>
          </a:xfrm>
        </p:spPr>
      </p:pic>
      <p:pic>
        <p:nvPicPr>
          <p:cNvPr id="12" name="Imagen 11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CF2126F-F052-4957-9370-C81C21456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38" y="1576240"/>
            <a:ext cx="4893764" cy="476794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584534-604B-4DC0-A205-83C433CB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2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ymakers.es/wp-content/uploads/2013/10/arduino-uno-pinout.png">
            <a:extLst>
              <a:ext uri="{FF2B5EF4-FFF2-40B4-BE49-F238E27FC236}">
                <a16:creationId xmlns:a16="http://schemas.microsoft.com/office/drawing/2014/main" id="{74343364-9A1C-4262-BFE7-93F667936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40" y="661496"/>
            <a:ext cx="8757120" cy="61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3507491-3F26-4A51-B781-029144E7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7657"/>
          </a:xfrm>
          <a:solidFill>
            <a:srgbClr val="EF755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</a:t>
            </a:r>
            <a:r>
              <a:rPr lang="en-US" sz="3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placa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controladora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Arduino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8D04E8-A242-4CA5-97A0-0234A113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6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contenido 4">
            <a:extLst>
              <a:ext uri="{FF2B5EF4-FFF2-40B4-BE49-F238E27FC236}">
                <a16:creationId xmlns:a16="http://schemas.microsoft.com/office/drawing/2014/main" id="{BE3E8FE0-1414-4F0F-B908-BDB2038650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0"/>
            <a:ext cx="12192000" cy="6858000"/>
          </a:xfrm>
        </p:spPr>
        <p:txBody>
          <a:bodyPr anchor="ctr">
            <a:normAutofit fontScale="85000" lnSpcReduction="20000"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Microcontrolador:</a:t>
            </a:r>
            <a:r>
              <a:rPr lang="es-ES" sz="1800" dirty="0">
                <a:solidFill>
                  <a:schemeClr val="bg1"/>
                </a:solidFill>
              </a:rPr>
              <a:t> Las placas Arduino usan el microcontrolador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Hay varios tipos, ATmega2560,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32u4, ATmega328… El Arduino Uno REV 3 el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328. 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La velocidad estándar está marcada por un Cristal de cuarzo de 16MHZ.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Memoria: </a:t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-Memoria flash de 32KB (dentro del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328) 0,5KB de estos los usa el </a:t>
            </a:r>
            <a:r>
              <a:rPr lang="es-ES" sz="1800" dirty="0" err="1">
                <a:solidFill>
                  <a:schemeClr val="bg1"/>
                </a:solidFill>
              </a:rPr>
              <a:t>bootloader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-SRAM de 2KB (dentro del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328)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-EEPROM de 1KB (dentro del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328)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I/O (Entradas/Salidas):</a:t>
            </a:r>
            <a:r>
              <a:rPr lang="es-ES" sz="1800" dirty="0">
                <a:solidFill>
                  <a:schemeClr val="bg1"/>
                </a:solidFill>
              </a:rPr>
              <a:t> El Arduino Uno tiene 14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I/O digitales que operan a 5V (6 de estos tienen salida PWM). Cada pin puede dar y recibir un máximo de 40mA. Algunos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tienen características especiales: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-Serial: 0 (RX) y 1 (TX). Estos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se usan para la comunicación serie. Están conectados al chip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16u2 para la conversión USB a TTL Serial data.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-PWM (Pulse-</a:t>
            </a:r>
            <a:r>
              <a:rPr lang="es-ES" sz="1800" dirty="0" err="1">
                <a:solidFill>
                  <a:schemeClr val="bg1"/>
                </a:solidFill>
              </a:rPr>
              <a:t>Width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Modulation</a:t>
            </a:r>
            <a:r>
              <a:rPr lang="es-ES" sz="1800" dirty="0">
                <a:solidFill>
                  <a:schemeClr val="bg1"/>
                </a:solidFill>
              </a:rPr>
              <a:t>): 3,6,5,9,10,11. Proporcionan una salida PWM de 8 bits a 490Hz.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-SPI: 10(SS), 11(MOSI), 12(MISO), 13(SCK). Estos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soportan la comunicación SPI.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</a:t>
            </a:r>
            <a:r>
              <a:rPr lang="es-ES" sz="1800" dirty="0" err="1">
                <a:solidFill>
                  <a:schemeClr val="bg1"/>
                </a:solidFill>
              </a:rPr>
              <a:t>External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Interrupts</a:t>
            </a:r>
            <a:r>
              <a:rPr lang="es-ES" sz="1800" dirty="0">
                <a:solidFill>
                  <a:schemeClr val="bg1"/>
                </a:solidFill>
              </a:rPr>
              <a:t>: 2 y 3. Estos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se pueden configurar para llamar una función del programa cuando reciben una interrupción externa.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-LED: 13. Hay un LED conectado al pin 13. Cuando el pin tiene un valor HIGH, el LED se enciende. Cuando el pin tiene un valor LOW, el led se apaga.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El Arduino Uno también tiene 6 entradas analógicas (A0 a A5). Cada pin tiene 10 bits(1024 valores) y trabajan a 5V. También hay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analógicos con características especiales: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-I2C: A4 o pin SDA y A5 o pin SCL. Soportan la comunicación I2C (TWI).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-AREF: Voltaje de referencia de las entradas analógicas. Sirve para cambiar a través de programación el voltaje máximo de entrada de los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analógicos.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>
                <a:solidFill>
                  <a:schemeClr val="bg1"/>
                </a:solidFill>
              </a:rPr>
              <a:t>-</a:t>
            </a:r>
            <a:r>
              <a:rPr lang="es-ES" sz="1800" dirty="0" err="1">
                <a:solidFill>
                  <a:schemeClr val="bg1"/>
                </a:solidFill>
              </a:rPr>
              <a:t>Reset</a:t>
            </a:r>
            <a:r>
              <a:rPr lang="es-ES" sz="1800" dirty="0">
                <a:solidFill>
                  <a:schemeClr val="bg1"/>
                </a:solidFill>
              </a:rPr>
              <a:t>. Colocando este pin a LOW se reinicia el programa.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POWER: </a:t>
            </a:r>
            <a:r>
              <a:rPr lang="es-ES" sz="1800" dirty="0">
                <a:solidFill>
                  <a:schemeClr val="bg1"/>
                </a:solidFill>
              </a:rPr>
              <a:t>El Arduino Uno puede alimentarse a través de la conexión USB o con una alimentación externa DC a través del conector </a:t>
            </a:r>
            <a:r>
              <a:rPr lang="es-ES" sz="1800" dirty="0" err="1">
                <a:solidFill>
                  <a:schemeClr val="bg1"/>
                </a:solidFill>
              </a:rPr>
              <a:t>jack</a:t>
            </a:r>
            <a:r>
              <a:rPr lang="es-ES" sz="1800" dirty="0">
                <a:solidFill>
                  <a:schemeClr val="bg1"/>
                </a:solidFill>
              </a:rPr>
              <a:t> o los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Vin</a:t>
            </a:r>
            <a:r>
              <a:rPr lang="es-ES" sz="1800" dirty="0">
                <a:solidFill>
                  <a:schemeClr val="bg1"/>
                </a:solidFill>
              </a:rPr>
              <a:t> y GND. La placa aguanta un mínimo de 6V y un máximo de 20V, aunque es recomendable alimentarla entre 7V – 12V para evitar dañar la placa. 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de alimentación: </a:t>
            </a:r>
            <a:r>
              <a:rPr lang="es-ES" sz="1800" dirty="0" err="1">
                <a:solidFill>
                  <a:schemeClr val="bg1"/>
                </a:solidFill>
              </a:rPr>
              <a:t>Vin</a:t>
            </a:r>
            <a:r>
              <a:rPr lang="es-ES" sz="1800" dirty="0">
                <a:solidFill>
                  <a:schemeClr val="bg1"/>
                </a:solidFill>
              </a:rPr>
              <a:t>: Entrada positiva para alimentación externa, GND: Pin de masa (</a:t>
            </a:r>
            <a:r>
              <a:rPr lang="es-ES" sz="1800" dirty="0" err="1">
                <a:solidFill>
                  <a:schemeClr val="bg1"/>
                </a:solidFill>
              </a:rPr>
              <a:t>ground</a:t>
            </a:r>
            <a:r>
              <a:rPr lang="es-ES" sz="1800" dirty="0">
                <a:solidFill>
                  <a:schemeClr val="bg1"/>
                </a:solidFill>
              </a:rPr>
              <a:t>), 5V: Este pin proporciona 5V de salida del regulador de la placa y 3.3V: Este pin proporciona 3,3V de salida del regulador de la placa y un máximo de 50mA.</a:t>
            </a:r>
          </a:p>
          <a:p>
            <a:r>
              <a:rPr lang="es-ES" sz="1800" b="1" dirty="0">
                <a:solidFill>
                  <a:schemeClr val="bg1"/>
                </a:solidFill>
              </a:rPr>
              <a:t>Comunicación: </a:t>
            </a:r>
            <a:r>
              <a:rPr lang="es-ES" sz="1800" dirty="0">
                <a:solidFill>
                  <a:schemeClr val="bg1"/>
                </a:solidFill>
              </a:rPr>
              <a:t>El Arduino Uno puede comunicase con un ordenador, otra placa Arduino o otros microcontroladores a través del puerto serie utilizando los pin 0(RX) y 1(TX). El chip </a:t>
            </a:r>
            <a:r>
              <a:rPr lang="es-ES" sz="1800" dirty="0" err="1">
                <a:solidFill>
                  <a:schemeClr val="bg1"/>
                </a:solidFill>
              </a:rPr>
              <a:t>ATmega</a:t>
            </a:r>
            <a:r>
              <a:rPr lang="es-ES" sz="1800" dirty="0">
                <a:solidFill>
                  <a:schemeClr val="bg1"/>
                </a:solidFill>
              </a:rPr>
              <a:t> 16u2 de la placa convierte la comunicación serie a USB y aparece como un puerto virtual (COM) al ordenador. En la placa hay dos leds (RX y TX) los cuales parpadean cuando hay una transmisión de datos vía Serial </a:t>
            </a:r>
            <a:r>
              <a:rPr lang="es-ES" sz="1800" dirty="0" err="1">
                <a:solidFill>
                  <a:schemeClr val="bg1"/>
                </a:solidFill>
              </a:rPr>
              <a:t>to</a:t>
            </a:r>
            <a:r>
              <a:rPr lang="es-ES" sz="1800" dirty="0">
                <a:solidFill>
                  <a:schemeClr val="bg1"/>
                </a:solidFill>
              </a:rPr>
              <a:t> USB con el ordenador (pero no parpadean cuando hay una comunicación Serial con los </a:t>
            </a:r>
            <a:r>
              <a:rPr lang="es-ES" sz="1800" dirty="0" err="1">
                <a:solidFill>
                  <a:schemeClr val="bg1"/>
                </a:solidFill>
              </a:rPr>
              <a:t>pins</a:t>
            </a:r>
            <a:r>
              <a:rPr lang="es-ES" sz="1800" dirty="0">
                <a:solidFill>
                  <a:schemeClr val="bg1"/>
                </a:solidFill>
              </a:rPr>
              <a:t> 0 y 1). El Atmega328 también soporta comunicaciones I2C y comunicaciones SPI.</a:t>
            </a:r>
            <a:endParaRPr lang="es-ES" sz="600" dirty="0">
              <a:solidFill>
                <a:srgbClr val="FFFFFF"/>
              </a:solidFill>
            </a:endParaRPr>
          </a:p>
        </p:txBody>
      </p:sp>
      <p:pic>
        <p:nvPicPr>
          <p:cNvPr id="15364" name="Picture 4" descr="Resultado de imagen de arduino logo png">
            <a:extLst>
              <a:ext uri="{FF2B5EF4-FFF2-40B4-BE49-F238E27FC236}">
                <a16:creationId xmlns:a16="http://schemas.microsoft.com/office/drawing/2014/main" id="{F67A223E-5658-4C7A-A37B-62EB37328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16428"/>
          <a:stretch/>
        </p:blipFill>
        <p:spPr bwMode="auto">
          <a:xfrm>
            <a:off x="9985828" y="159657"/>
            <a:ext cx="1814286" cy="12772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47F81A5-A750-4207-8B70-593D8ADC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30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B8096-740C-4AC4-AEF4-CE10F5DD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340487"/>
            <a:ext cx="10571998" cy="1317430"/>
          </a:xfrm>
          <a:solidFill>
            <a:srgbClr val="DEEF5D"/>
          </a:solidFill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básicos del lenguaje de programación</a:t>
            </a: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B9ED6403-EB74-499E-A889-F8BA2606C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9" t="21114" r="23730" b="7261"/>
          <a:stretch/>
        </p:blipFill>
        <p:spPr>
          <a:xfrm>
            <a:off x="3363685" y="2325962"/>
            <a:ext cx="5464629" cy="419155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CF2F92-1F38-4202-9353-21EC3E7C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80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0E82-9E35-499D-9047-1B5F6112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3" y="1744394"/>
            <a:ext cx="3378669" cy="3179297"/>
          </a:xfrm>
          <a:prstGeom prst="ellipse">
            <a:avLst/>
          </a:prstGeom>
          <a:solidFill>
            <a:srgbClr val="DEEF5D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entorno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programación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Arduino 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ARDUINO</a:t>
            </a:r>
            <a:r>
              <a:rPr lang="en-US" sz="2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IDE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5853E8-9369-459E-B928-D4C88830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54" y="1265412"/>
            <a:ext cx="7977162" cy="448715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892989-E1B6-4A06-801E-825BBACC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96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10E237C-E2D7-40B2-8D90-C9A3436466CC}"/>
              </a:ext>
            </a:extLst>
          </p:cNvPr>
          <p:cNvSpPr/>
          <p:nvPr/>
        </p:nvSpPr>
        <p:spPr>
          <a:xfrm>
            <a:off x="821995" y="629869"/>
            <a:ext cx="10551289" cy="646331"/>
          </a:xfrm>
          <a:prstGeom prst="rect">
            <a:avLst/>
          </a:prstGeom>
          <a:solidFill>
            <a:srgbClr val="DEEF5D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Entornos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programación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por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bloques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Resultado de imagen de bitbloq">
            <a:extLst>
              <a:ext uri="{FF2B5EF4-FFF2-40B4-BE49-F238E27FC236}">
                <a16:creationId xmlns:a16="http://schemas.microsoft.com/office/drawing/2014/main" id="{F68E8534-0D44-4ABC-AF28-793C6DCA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42" y="1401460"/>
            <a:ext cx="5633929" cy="31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35BFCD2-1237-40B9-9A6C-30CABF83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37" y="2471258"/>
            <a:ext cx="3747602" cy="3651250"/>
          </a:xfrm>
        </p:spPr>
      </p:pic>
      <p:pic>
        <p:nvPicPr>
          <p:cNvPr id="8196" name="Picture 4" descr="Resultado de imagen de scratch arduino">
            <a:extLst>
              <a:ext uri="{FF2B5EF4-FFF2-40B4-BE49-F238E27FC236}">
                <a16:creationId xmlns:a16="http://schemas.microsoft.com/office/drawing/2014/main" id="{5A84D856-2D9A-49CE-8C94-6E66AC68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3" y="3429000"/>
            <a:ext cx="5524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85C90C0-A650-4855-8F27-BC5D0AE0309E}"/>
              </a:ext>
            </a:extLst>
          </p:cNvPr>
          <p:cNvSpPr txBox="1"/>
          <p:nvPr/>
        </p:nvSpPr>
        <p:spPr>
          <a:xfrm>
            <a:off x="3018773" y="6043465"/>
            <a:ext cx="2821606" cy="369332"/>
          </a:xfrm>
          <a:prstGeom prst="rect">
            <a:avLst/>
          </a:prstGeom>
          <a:solidFill>
            <a:srgbClr val="EF755F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Scratch </a:t>
            </a:r>
            <a:r>
              <a:rPr lang="es-ES" b="1" dirty="0" err="1">
                <a:solidFill>
                  <a:schemeClr val="bg1"/>
                </a:solidFill>
              </a:rPr>
              <a:t>for</a:t>
            </a:r>
            <a:r>
              <a:rPr lang="es-ES" b="1" dirty="0">
                <a:solidFill>
                  <a:schemeClr val="bg1"/>
                </a:solidFill>
              </a:rPr>
              <a:t> Arduino S4A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86C1BD-4FBB-429A-9952-7BF82DE6A060}"/>
              </a:ext>
            </a:extLst>
          </p:cNvPr>
          <p:cNvSpPr txBox="1"/>
          <p:nvPr/>
        </p:nvSpPr>
        <p:spPr>
          <a:xfrm>
            <a:off x="6578252" y="1812543"/>
            <a:ext cx="952505" cy="369332"/>
          </a:xfrm>
          <a:prstGeom prst="rect">
            <a:avLst/>
          </a:prstGeom>
          <a:solidFill>
            <a:srgbClr val="EF755F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Bitbloq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8EAD7-C8FE-41CD-96EA-17BEBC302806}"/>
              </a:ext>
            </a:extLst>
          </p:cNvPr>
          <p:cNvSpPr txBox="1"/>
          <p:nvPr/>
        </p:nvSpPr>
        <p:spPr>
          <a:xfrm>
            <a:off x="8971308" y="5486648"/>
            <a:ext cx="1782860" cy="369332"/>
          </a:xfrm>
          <a:prstGeom prst="rect">
            <a:avLst/>
          </a:prstGeom>
          <a:solidFill>
            <a:srgbClr val="EF755F"/>
          </a:solidFill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ArduinoBlocks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98F862C-196A-46AE-A364-1EF3A27D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443" y="6375977"/>
            <a:ext cx="1062155" cy="490599"/>
          </a:xfrm>
        </p:spPr>
        <p:txBody>
          <a:bodyPr/>
          <a:lstStyle/>
          <a:p>
            <a:fld id="{042FED06-4C5A-440F-BD40-AE8F242B1BBC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055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146</TotalTime>
  <Words>711</Words>
  <Application>Microsoft Office PowerPoint</Application>
  <PresentationFormat>Panorámica</PresentationFormat>
  <Paragraphs>164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inherit</vt:lpstr>
      <vt:lpstr>Monaco</vt:lpstr>
      <vt:lpstr>Wingdings 2</vt:lpstr>
      <vt:lpstr>Citable</vt:lpstr>
      <vt:lpstr>Sesión 1: Arduino básico para Robótica Educativa</vt:lpstr>
      <vt:lpstr>Sesión 1: Introducción al software y hardware Arduino</vt:lpstr>
      <vt:lpstr>STEAM, ABP y Metodologías Activas</vt:lpstr>
      <vt:lpstr>Introducción al hardware y software de Arduino</vt:lpstr>
      <vt:lpstr>Características de la placa controladora Arduino</vt:lpstr>
      <vt:lpstr>Presentación de PowerPoint</vt:lpstr>
      <vt:lpstr>Elementos básicos del lenguaje de programación</vt:lpstr>
      <vt:lpstr>El entorno de programación de Arduino  ARDUINO IDE</vt:lpstr>
      <vt:lpstr>Presentación de PowerPoint</vt:lpstr>
      <vt:lpstr>Lectura/escritura analógica y digital</vt:lpstr>
      <vt:lpstr>Lectura/escritura digital</vt:lpstr>
      <vt:lpstr>Lectura analógica</vt:lpstr>
      <vt:lpstr>Escritura “analógica” Señales PWM (Pulse Wide Modulation)</vt:lpstr>
      <vt:lpstr>Presentación de PowerPoint</vt:lpstr>
      <vt:lpstr>Controladores de Motor</vt:lpstr>
      <vt:lpstr>Drivers de motores comerciales</vt:lpstr>
      <vt:lpstr>Sensores seguidores de línea</vt:lpstr>
      <vt:lpstr>¡A montar robots!</vt:lpstr>
      <vt:lpstr>Presentación de PowerPoint</vt:lpstr>
      <vt:lpstr>¡A montar robots! (más modelos)</vt:lpstr>
      <vt:lpstr>Robot Inmoov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1: Arduino básico para Robótica Educativa</dc:title>
  <dc:creator>MIGUEL ANGEL CASANOVA GONZALEZ</dc:creator>
  <cp:lastModifiedBy>Miguel Ángel Casanova González</cp:lastModifiedBy>
  <cp:revision>20</cp:revision>
  <dcterms:created xsi:type="dcterms:W3CDTF">2018-11-24T17:42:33Z</dcterms:created>
  <dcterms:modified xsi:type="dcterms:W3CDTF">2018-11-28T23:49:53Z</dcterms:modified>
</cp:coreProperties>
</file>